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63" r:id="rId3"/>
    <p:sldId id="264" r:id="rId4"/>
    <p:sldId id="258" r:id="rId5"/>
    <p:sldId id="259" r:id="rId6"/>
    <p:sldId id="260" r:id="rId7"/>
    <p:sldId id="261" r:id="rId8"/>
    <p:sldId id="262" r:id="rId9"/>
    <p:sldId id="271" r:id="rId10"/>
    <p:sldId id="267" r:id="rId11"/>
    <p:sldId id="274" r:id="rId12"/>
    <p:sldId id="268" r:id="rId13"/>
    <p:sldId id="276" r:id="rId14"/>
    <p:sldId id="269" r:id="rId15"/>
    <p:sldId id="270" r:id="rId16"/>
    <p:sldId id="287" r:id="rId17"/>
    <p:sldId id="288" r:id="rId18"/>
    <p:sldId id="289" r:id="rId19"/>
    <p:sldId id="286" r:id="rId20"/>
    <p:sldId id="281" r:id="rId21"/>
    <p:sldId id="283" r:id="rId22"/>
    <p:sldId id="284" r:id="rId23"/>
    <p:sldId id="285" r:id="rId24"/>
    <p:sldId id="277" r:id="rId25"/>
    <p:sldId id="278" r:id="rId26"/>
    <p:sldId id="279" r:id="rId27"/>
    <p:sldId id="28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6" autoAdjust="0"/>
    <p:restoredTop sz="90909" autoAdjust="0"/>
  </p:normalViewPr>
  <p:slideViewPr>
    <p:cSldViewPr snapToGrid="0">
      <p:cViewPr varScale="1">
        <p:scale>
          <a:sx n="54" d="100"/>
          <a:sy n="54" d="100"/>
        </p:scale>
        <p:origin x="8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5C07A-F52A-4D30-803C-833583420DB3}" type="datetimeFigureOut">
              <a:rPr lang="en-US" smtClean="0"/>
              <a:t>4/7/2017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F6CC-9DBC-4009-A5F9-40F8AEBFF199}" type="slidenum">
              <a:rPr lang="en-US" smtClean="0"/>
              <a:t>‹#›</a:t>
            </a:fld>
            <a:endParaRPr lang="en-US"/>
          </a:p>
        </p:txBody>
      </p:sp>
    </p:spTree>
    <p:extLst>
      <p:ext uri="{BB962C8B-B14F-4D97-AF65-F5344CB8AC3E}">
        <p14:creationId xmlns:p14="http://schemas.microsoft.com/office/powerpoint/2010/main" val="3334139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ndex.php?title=Ty1&amp;action=edit&amp;redlink=1" TargetMode="External"/><Relationship Id="rId7" Type="http://schemas.openxmlformats.org/officeDocument/2006/relationships/hyperlink" Target="https://en.wikipedia.org/wiki/Transposable_element#cite_note-34"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Heat_shock_protein" TargetMode="External"/><Relationship Id="rId5" Type="http://schemas.openxmlformats.org/officeDocument/2006/relationships/hyperlink" Target="https://en.wikipedia.org/wiki/Transposable_element#cite_note-33" TargetMode="External"/><Relationship Id="rId4" Type="http://schemas.openxmlformats.org/officeDocument/2006/relationships/hyperlink" Target="https://en.wikipedia.org/wiki/Saccharomyces_cerevisia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am going to quickly outline the desired end product and function of this system and its industrial application.  We plan to make a plasmid system that </a:t>
            </a:r>
          </a:p>
        </p:txBody>
      </p:sp>
      <p:sp>
        <p:nvSpPr>
          <p:cNvPr id="4" name="Slide Number Placeholder 3"/>
          <p:cNvSpPr>
            <a:spLocks noGrp="1"/>
          </p:cNvSpPr>
          <p:nvPr>
            <p:ph type="sldNum" sz="quarter" idx="10"/>
          </p:nvPr>
        </p:nvSpPr>
        <p:spPr/>
        <p:txBody>
          <a:bodyPr/>
          <a:lstStyle/>
          <a:p>
            <a:fld id="{1CB7B797-FC58-404C-83ED-1F1062B79277}" type="slidenum">
              <a:rPr lang="en-US" smtClean="0"/>
              <a:t>4</a:t>
            </a:fld>
            <a:endParaRPr lang="en-US"/>
          </a:p>
        </p:txBody>
      </p:sp>
    </p:spTree>
    <p:extLst>
      <p:ext uri="{BB962C8B-B14F-4D97-AF65-F5344CB8AC3E}">
        <p14:creationId xmlns:p14="http://schemas.microsoft.com/office/powerpoint/2010/main" val="804314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7B797-FC58-404C-83ED-1F1062B79277}" type="slidenum">
              <a:rPr lang="en-US" smtClean="0"/>
              <a:t>7</a:t>
            </a:fld>
            <a:endParaRPr lang="en-US"/>
          </a:p>
        </p:txBody>
      </p:sp>
    </p:spTree>
    <p:extLst>
      <p:ext uri="{BB962C8B-B14F-4D97-AF65-F5344CB8AC3E}">
        <p14:creationId xmlns:p14="http://schemas.microsoft.com/office/powerpoint/2010/main" val="415937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Plasmids often pose a Cellular Burden</a:t>
            </a:r>
          </a:p>
          <a:p>
            <a:r>
              <a:rPr lang="en-US" dirty="0"/>
              <a:t>Integration of your desired gene of interest into the genome can allow for more efficient expression without the need of continued selective pressure and without the burden associated with plasmid replication</a:t>
            </a:r>
          </a:p>
        </p:txBody>
      </p:sp>
      <p:sp>
        <p:nvSpPr>
          <p:cNvPr id="4" name="Slide Number Placeholder 3"/>
          <p:cNvSpPr>
            <a:spLocks noGrp="1"/>
          </p:cNvSpPr>
          <p:nvPr>
            <p:ph type="sldNum" sz="quarter" idx="10"/>
          </p:nvPr>
        </p:nvSpPr>
        <p:spPr/>
        <p:txBody>
          <a:bodyPr/>
          <a:lstStyle/>
          <a:p>
            <a:fld id="{1CB7B797-FC58-404C-83ED-1F1062B79277}" type="slidenum">
              <a:rPr lang="en-US" smtClean="0"/>
              <a:t>8</a:t>
            </a:fld>
            <a:endParaRPr lang="en-US"/>
          </a:p>
        </p:txBody>
      </p:sp>
    </p:spTree>
    <p:extLst>
      <p:ext uri="{BB962C8B-B14F-4D97-AF65-F5344CB8AC3E}">
        <p14:creationId xmlns:p14="http://schemas.microsoft.com/office/powerpoint/2010/main" val="55236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Role in mutation and evolution</a:t>
            </a:r>
          </a:p>
          <a:p>
            <a:r>
              <a:rPr lang="en-US" sz="1200" b="0" i="0" kern="1200" dirty="0">
                <a:solidFill>
                  <a:schemeClr val="tx1"/>
                </a:solidFill>
                <a:effectLst/>
                <a:latin typeface="+mn-lt"/>
                <a:ea typeface="+mn-ea"/>
                <a:cs typeface="+mn-cs"/>
              </a:rPr>
              <a:t>One study estimated the rate of transposition of a particular retrotransposon, the </a:t>
            </a:r>
            <a:r>
              <a:rPr lang="en-US" sz="1200" b="0" i="0" u="none" strike="noStrike" kern="1200" dirty="0">
                <a:solidFill>
                  <a:schemeClr val="tx1"/>
                </a:solidFill>
                <a:effectLst/>
                <a:latin typeface="+mn-lt"/>
                <a:ea typeface="+mn-ea"/>
                <a:cs typeface="+mn-cs"/>
                <a:hlinkClick r:id="rId3" tooltip="Ty1 (page does not exist)"/>
              </a:rPr>
              <a:t>Ty1</a:t>
            </a:r>
            <a:r>
              <a:rPr lang="en-US" sz="1200" b="0" i="0" kern="1200" dirty="0">
                <a:solidFill>
                  <a:schemeClr val="tx1"/>
                </a:solidFill>
                <a:effectLst/>
                <a:latin typeface="+mn-lt"/>
                <a:ea typeface="+mn-ea"/>
                <a:cs typeface="+mn-cs"/>
              </a:rPr>
              <a:t> element in </a:t>
            </a:r>
            <a:r>
              <a:rPr lang="en-US" sz="1200" b="0" i="1" u="none" strike="noStrike" kern="1200" dirty="0">
                <a:solidFill>
                  <a:schemeClr val="tx1"/>
                </a:solidFill>
                <a:effectLst/>
                <a:latin typeface="+mn-lt"/>
                <a:ea typeface="+mn-ea"/>
                <a:cs typeface="+mn-cs"/>
                <a:hlinkClick r:id="rId4" tooltip="Saccharomyces cerevisiae"/>
              </a:rPr>
              <a:t>Saccharomyces cerevisiae</a:t>
            </a:r>
            <a:r>
              <a:rPr lang="en-US" sz="1200" b="0" i="0" kern="1200" dirty="0">
                <a:solidFill>
                  <a:schemeClr val="tx1"/>
                </a:solidFill>
                <a:effectLst/>
                <a:latin typeface="+mn-lt"/>
                <a:ea typeface="+mn-ea"/>
                <a:cs typeface="+mn-cs"/>
              </a:rPr>
              <a:t>. Using several assumptions, the rate of successful transposition event per single Ty1 element came out to be about once every few months to once every few years.</a:t>
            </a:r>
            <a:r>
              <a:rPr lang="en-US" sz="1200" b="0" i="0" u="none" strike="noStrike" kern="1200" baseline="30000" dirty="0">
                <a:solidFill>
                  <a:schemeClr val="tx1"/>
                </a:solidFill>
                <a:effectLst/>
                <a:latin typeface="+mn-lt"/>
                <a:ea typeface="+mn-ea"/>
                <a:cs typeface="+mn-cs"/>
                <a:hlinkClick r:id="rId5"/>
              </a:rPr>
              <a:t>[33]</a:t>
            </a:r>
            <a:r>
              <a:rPr lang="en-US" sz="1200" b="0" i="0" kern="1200" dirty="0">
                <a:solidFill>
                  <a:schemeClr val="tx1"/>
                </a:solidFill>
                <a:effectLst/>
                <a:latin typeface="+mn-lt"/>
                <a:ea typeface="+mn-ea"/>
                <a:cs typeface="+mn-cs"/>
              </a:rPr>
              <a:t> Some TEs contain </a:t>
            </a:r>
            <a:r>
              <a:rPr lang="en-US" sz="1200" b="0" i="0" u="none" strike="noStrike" kern="1200" dirty="0">
                <a:solidFill>
                  <a:schemeClr val="tx1"/>
                </a:solidFill>
                <a:effectLst/>
                <a:latin typeface="+mn-lt"/>
                <a:ea typeface="+mn-ea"/>
                <a:cs typeface="+mn-cs"/>
                <a:hlinkClick r:id="rId6" tooltip="Heat shock protein"/>
              </a:rPr>
              <a:t>heat-shock like</a:t>
            </a:r>
            <a:r>
              <a:rPr lang="en-US" sz="1200" b="0" i="0" kern="1200" dirty="0">
                <a:solidFill>
                  <a:schemeClr val="tx1"/>
                </a:solidFill>
                <a:effectLst/>
                <a:latin typeface="+mn-lt"/>
                <a:ea typeface="+mn-ea"/>
                <a:cs typeface="+mn-cs"/>
              </a:rPr>
              <a:t> promoters and their rate of transposition increases if the cell is subjected to stress,</a:t>
            </a:r>
            <a:r>
              <a:rPr lang="en-US" sz="1200" b="0" i="0" u="none" strike="noStrike" kern="1200" baseline="30000" dirty="0">
                <a:solidFill>
                  <a:schemeClr val="tx1"/>
                </a:solidFill>
                <a:effectLst/>
                <a:latin typeface="+mn-lt"/>
                <a:ea typeface="+mn-ea"/>
                <a:cs typeface="+mn-cs"/>
                <a:hlinkClick r:id="rId7"/>
              </a:rPr>
              <a:t>[34]</a:t>
            </a:r>
            <a:r>
              <a:rPr lang="en-US" sz="1200" b="0" i="0" kern="1200" dirty="0">
                <a:solidFill>
                  <a:schemeClr val="tx1"/>
                </a:solidFill>
                <a:effectLst/>
                <a:latin typeface="+mn-lt"/>
                <a:ea typeface="+mn-ea"/>
                <a:cs typeface="+mn-cs"/>
              </a:rPr>
              <a:t> thus increasing the mutation rate under these conditions, which might be beneficial to the cell. –wiki</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Plate photo from paper cited to show tangible stuff – show how its real</a:t>
            </a:r>
            <a:endParaRPr lang="en-US" dirty="0"/>
          </a:p>
        </p:txBody>
      </p:sp>
      <p:sp>
        <p:nvSpPr>
          <p:cNvPr id="4" name="Slide Number Placeholder 3"/>
          <p:cNvSpPr>
            <a:spLocks noGrp="1"/>
          </p:cNvSpPr>
          <p:nvPr>
            <p:ph type="sldNum" sz="quarter" idx="10"/>
          </p:nvPr>
        </p:nvSpPr>
        <p:spPr/>
        <p:txBody>
          <a:bodyPr/>
          <a:lstStyle/>
          <a:p>
            <a:fld id="{1CB7B797-FC58-404C-83ED-1F1062B79277}" type="slidenum">
              <a:rPr lang="en-US" smtClean="0"/>
              <a:t>10</a:t>
            </a:fld>
            <a:endParaRPr lang="en-US"/>
          </a:p>
        </p:txBody>
      </p:sp>
    </p:spTree>
    <p:extLst>
      <p:ext uri="{BB962C8B-B14F-4D97-AF65-F5344CB8AC3E}">
        <p14:creationId xmlns:p14="http://schemas.microsoft.com/office/powerpoint/2010/main" val="239785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Figure 3. </a:t>
            </a:r>
            <a:r>
              <a:rPr lang="en-US" sz="1200" dirty="0"/>
              <a:t>Parts of Ty1 Donor System: (Left to Right) 100 </a:t>
            </a:r>
            <a:r>
              <a:rPr lang="en-US" sz="1200" dirty="0" err="1"/>
              <a:t>bp</a:t>
            </a:r>
            <a:r>
              <a:rPr lang="en-US" sz="1200" dirty="0"/>
              <a:t> Ladder, Gal Promoter ~340 </a:t>
            </a:r>
            <a:r>
              <a:rPr lang="en-US" sz="1200" dirty="0" err="1"/>
              <a:t>bp</a:t>
            </a:r>
            <a:r>
              <a:rPr lang="en-US" sz="1200" dirty="0"/>
              <a:t>, mini </a:t>
            </a:r>
            <a:r>
              <a:rPr lang="el-GR" sz="1200" dirty="0"/>
              <a:t>α</a:t>
            </a:r>
            <a:r>
              <a:rPr lang="en-US" sz="1200" dirty="0"/>
              <a:t> ~580 </a:t>
            </a:r>
            <a:r>
              <a:rPr lang="en-US" sz="1200" dirty="0" err="1"/>
              <a:t>bp</a:t>
            </a:r>
            <a:r>
              <a:rPr lang="en-US" sz="1200" dirty="0"/>
              <a:t>, GFP ~710 </a:t>
            </a:r>
            <a:r>
              <a:rPr lang="en-US" sz="1200" dirty="0" err="1"/>
              <a:t>bp</a:t>
            </a:r>
            <a:r>
              <a:rPr lang="en-US" sz="1200" dirty="0"/>
              <a:t>, Intron ~123 </a:t>
            </a:r>
            <a:r>
              <a:rPr lang="en-US" sz="1200" dirty="0" err="1"/>
              <a:t>bp</a:t>
            </a:r>
            <a:r>
              <a:rPr lang="en-US" sz="1200" dirty="0"/>
              <a:t>, Tef1 Promoter ~400 </a:t>
            </a:r>
            <a:r>
              <a:rPr lang="en-US" sz="1200" dirty="0" err="1"/>
              <a:t>bp</a:t>
            </a:r>
            <a:r>
              <a:rPr lang="en-US" sz="1200" dirty="0"/>
              <a:t>, Mini </a:t>
            </a:r>
            <a:r>
              <a:rPr lang="el-GR" sz="1200" dirty="0"/>
              <a:t>β</a:t>
            </a:r>
            <a:r>
              <a:rPr lang="en-US" sz="1200" dirty="0"/>
              <a:t> ~360 </a:t>
            </a:r>
            <a:r>
              <a:rPr lang="en-US" sz="1200" dirty="0" err="1"/>
              <a:t>bp.</a:t>
            </a:r>
            <a:endParaRPr lang="en-US" sz="1200" dirty="0"/>
          </a:p>
          <a:p>
            <a:endParaRPr lang="en-US" dirty="0"/>
          </a:p>
        </p:txBody>
      </p:sp>
      <p:sp>
        <p:nvSpPr>
          <p:cNvPr id="4" name="Slide Number Placeholder 3"/>
          <p:cNvSpPr>
            <a:spLocks noGrp="1"/>
          </p:cNvSpPr>
          <p:nvPr>
            <p:ph type="sldNum" sz="quarter" idx="10"/>
          </p:nvPr>
        </p:nvSpPr>
        <p:spPr/>
        <p:txBody>
          <a:bodyPr/>
          <a:lstStyle/>
          <a:p>
            <a:fld id="{1CB7B797-FC58-404C-83ED-1F1062B79277}" type="slidenum">
              <a:rPr lang="en-US" smtClean="0"/>
              <a:t>11</a:t>
            </a:fld>
            <a:endParaRPr lang="en-US"/>
          </a:p>
        </p:txBody>
      </p:sp>
    </p:spTree>
    <p:extLst>
      <p:ext uri="{BB962C8B-B14F-4D97-AF65-F5344CB8AC3E}">
        <p14:creationId xmlns:p14="http://schemas.microsoft.com/office/powerpoint/2010/main" val="20939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 sending this plasmid – need intron to control unwanted expression</a:t>
            </a:r>
          </a:p>
        </p:txBody>
      </p:sp>
      <p:sp>
        <p:nvSpPr>
          <p:cNvPr id="4" name="Slide Number Placeholder 3"/>
          <p:cNvSpPr>
            <a:spLocks noGrp="1"/>
          </p:cNvSpPr>
          <p:nvPr>
            <p:ph type="sldNum" sz="quarter" idx="10"/>
          </p:nvPr>
        </p:nvSpPr>
        <p:spPr/>
        <p:txBody>
          <a:bodyPr/>
          <a:lstStyle/>
          <a:p>
            <a:fld id="{1CB7B797-FC58-404C-83ED-1F1062B79277}" type="slidenum">
              <a:rPr lang="en-US" smtClean="0"/>
              <a:t>12</a:t>
            </a:fld>
            <a:endParaRPr lang="en-US"/>
          </a:p>
        </p:txBody>
      </p:sp>
    </p:spTree>
    <p:extLst>
      <p:ext uri="{BB962C8B-B14F-4D97-AF65-F5344CB8AC3E}">
        <p14:creationId xmlns:p14="http://schemas.microsoft.com/office/powerpoint/2010/main" val="3182086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As</a:t>
            </a:r>
            <a:r>
              <a:rPr lang="en-US" sz="1200" b="0" kern="1200" baseline="0" dirty="0">
                <a:solidFill>
                  <a:schemeClr val="tx1"/>
                </a:solidFill>
                <a:latin typeface="+mn-lt"/>
                <a:ea typeface="+mn-ea"/>
                <a:cs typeface="+mn-cs"/>
              </a:rPr>
              <a:t> this system is entirely controlled within the cell with typical gene expression, its plausible that this circuit could be designed to only express in a target cell line, for instance a cancerous cell line. When the treatment (the gene circuit) is implemented to a wide area of cells, theoretically it could activate only in cells with a specific gene expression profile. With many activator and inhibitor systems, even with a inherently analog biological system, editing could occur only in a desired cell subtype. As a </a:t>
            </a:r>
            <a:r>
              <a:rPr lang="en-US" sz="1200" b="0" kern="1200" baseline="0" dirty="0" err="1">
                <a:solidFill>
                  <a:schemeClr val="tx1"/>
                </a:solidFill>
                <a:latin typeface="+mn-lt"/>
                <a:ea typeface="+mn-ea"/>
                <a:cs typeface="+mn-cs"/>
              </a:rPr>
              <a:t>theraputic</a:t>
            </a:r>
            <a:r>
              <a:rPr lang="en-US" sz="1200" b="0" kern="1200" baseline="0" dirty="0">
                <a:solidFill>
                  <a:schemeClr val="tx1"/>
                </a:solidFill>
                <a:latin typeface="+mn-lt"/>
                <a:ea typeface="+mn-ea"/>
                <a:cs typeface="+mn-cs"/>
              </a:rPr>
              <a:t>, this could limit side effects, as the </a:t>
            </a:r>
            <a:r>
              <a:rPr lang="en-US" sz="1200" b="0" kern="1200" baseline="0" dirty="0" err="1">
                <a:solidFill>
                  <a:schemeClr val="tx1"/>
                </a:solidFill>
                <a:latin typeface="+mn-lt"/>
                <a:ea typeface="+mn-ea"/>
                <a:cs typeface="+mn-cs"/>
              </a:rPr>
              <a:t>intensite</a:t>
            </a:r>
            <a:r>
              <a:rPr lang="en-US" sz="1200" b="0" kern="1200" baseline="0" dirty="0">
                <a:solidFill>
                  <a:schemeClr val="tx1"/>
                </a:solidFill>
                <a:latin typeface="+mn-lt"/>
                <a:ea typeface="+mn-ea"/>
                <a:cs typeface="+mn-cs"/>
              </a:rPr>
              <a:t> of the treatment is ideally reduced. </a:t>
            </a: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Figure 1.</a:t>
            </a:r>
            <a:r>
              <a:rPr lang="en-US" sz="1200" kern="1200" dirty="0">
                <a:solidFill>
                  <a:schemeClr val="tx1"/>
                </a:solidFill>
                <a:latin typeface="+mn-lt"/>
                <a:ea typeface="+mn-ea"/>
                <a:cs typeface="+mn-cs"/>
              </a:rPr>
              <a:t> Simple demonstration of logic gates used to activate the gene editing systems in the desired cell type. A) Unique Expression in Target Cell Line. B) Unique Cell Expression in Non-Target Cell Line</a:t>
            </a:r>
          </a:p>
          <a:p>
            <a:endParaRPr lang="en-US" dirty="0"/>
          </a:p>
          <a:p>
            <a:endParaRPr lang="en-US" dirty="0"/>
          </a:p>
        </p:txBody>
      </p:sp>
      <p:sp>
        <p:nvSpPr>
          <p:cNvPr id="4" name="Slide Number Placeholder 3"/>
          <p:cNvSpPr>
            <a:spLocks noGrp="1"/>
          </p:cNvSpPr>
          <p:nvPr>
            <p:ph type="sldNum" sz="quarter" idx="10"/>
          </p:nvPr>
        </p:nvSpPr>
        <p:spPr/>
        <p:txBody>
          <a:bodyPr/>
          <a:lstStyle/>
          <a:p>
            <a:fld id="{1CB7B797-FC58-404C-83ED-1F1062B79277}" type="slidenum">
              <a:rPr lang="en-US" smtClean="0"/>
              <a:t>18</a:t>
            </a:fld>
            <a:endParaRPr lang="en-US"/>
          </a:p>
        </p:txBody>
      </p:sp>
    </p:spTree>
    <p:extLst>
      <p:ext uri="{BB962C8B-B14F-4D97-AF65-F5344CB8AC3E}">
        <p14:creationId xmlns:p14="http://schemas.microsoft.com/office/powerpoint/2010/main" val="2238252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Figure 2. </a:t>
            </a:r>
            <a:r>
              <a:rPr lang="en-US" sz="1200" dirty="0"/>
              <a:t>Artificial Intron Function. A) Splicing occurs prior to integration of gene payload into genome. B) Artificial intron blocks unwanted expression of gene payload.</a:t>
            </a:r>
          </a:p>
          <a:p>
            <a:endParaRPr lang="en-US" dirty="0"/>
          </a:p>
        </p:txBody>
      </p:sp>
      <p:sp>
        <p:nvSpPr>
          <p:cNvPr id="4" name="Slide Number Placeholder 3"/>
          <p:cNvSpPr>
            <a:spLocks noGrp="1"/>
          </p:cNvSpPr>
          <p:nvPr>
            <p:ph type="sldNum" sz="quarter" idx="10"/>
          </p:nvPr>
        </p:nvSpPr>
        <p:spPr/>
        <p:txBody>
          <a:bodyPr/>
          <a:lstStyle/>
          <a:p>
            <a:fld id="{1CB7B797-FC58-404C-83ED-1F1062B79277}" type="slidenum">
              <a:rPr lang="en-US" smtClean="0"/>
              <a:t>21</a:t>
            </a:fld>
            <a:endParaRPr lang="en-US"/>
          </a:p>
        </p:txBody>
      </p:sp>
    </p:spTree>
    <p:extLst>
      <p:ext uri="{BB962C8B-B14F-4D97-AF65-F5344CB8AC3E}">
        <p14:creationId xmlns:p14="http://schemas.microsoft.com/office/powerpoint/2010/main" val="1491173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Figure 2. </a:t>
            </a:r>
            <a:r>
              <a:rPr lang="en-US" sz="1200" dirty="0"/>
              <a:t>Artificial Intron Function. A) Splicing occurs prior to integration of gene payload into genome. B) Artificial intron blocks unwanted expression of gene payload.</a:t>
            </a:r>
          </a:p>
          <a:p>
            <a:endParaRPr lang="en-US" dirty="0"/>
          </a:p>
        </p:txBody>
      </p:sp>
      <p:sp>
        <p:nvSpPr>
          <p:cNvPr id="4" name="Slide Number Placeholder 3"/>
          <p:cNvSpPr>
            <a:spLocks noGrp="1"/>
          </p:cNvSpPr>
          <p:nvPr>
            <p:ph type="sldNum" sz="quarter" idx="10"/>
          </p:nvPr>
        </p:nvSpPr>
        <p:spPr/>
        <p:txBody>
          <a:bodyPr/>
          <a:lstStyle/>
          <a:p>
            <a:fld id="{1CB7B797-FC58-404C-83ED-1F1062B79277}" type="slidenum">
              <a:rPr lang="en-US" smtClean="0"/>
              <a:t>22</a:t>
            </a:fld>
            <a:endParaRPr lang="en-US"/>
          </a:p>
        </p:txBody>
      </p:sp>
    </p:spTree>
    <p:extLst>
      <p:ext uri="{BB962C8B-B14F-4D97-AF65-F5344CB8AC3E}">
        <p14:creationId xmlns:p14="http://schemas.microsoft.com/office/powerpoint/2010/main" val="428202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1174534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3782402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72669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4168146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5120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2210738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3298683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316384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413524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D8069C-4940-4972-A498-99A5DCDB82EC}"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171815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D8069C-4940-4972-A498-99A5DCDB82EC}" type="datetimeFigureOut">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299806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D8069C-4940-4972-A498-99A5DCDB82EC}" type="datetimeFigureOut">
              <a:rPr lang="en-US" smtClean="0"/>
              <a:t>4/7/2017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27057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8069C-4940-4972-A498-99A5DCDB82EC}" type="datetimeFigureOut">
              <a:rPr lang="en-US" smtClean="0"/>
              <a:t>4/7/2017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140859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8069C-4940-4972-A498-99A5DCDB82EC}" type="datetimeFigureOut">
              <a:rPr lang="en-US" smtClean="0"/>
              <a:t>4/7/2017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3095345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D8069C-4940-4972-A498-99A5DCDB82EC}" type="datetimeFigureOut">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224261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5D8069C-4940-4972-A498-99A5DCDB82EC}" type="datetimeFigureOut">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53F790-9065-4076-AEA6-91645BF3277A}" type="slidenum">
              <a:rPr lang="en-US" smtClean="0"/>
              <a:t>‹#›</a:t>
            </a:fld>
            <a:endParaRPr lang="en-US"/>
          </a:p>
        </p:txBody>
      </p:sp>
    </p:spTree>
    <p:extLst>
      <p:ext uri="{BB962C8B-B14F-4D97-AF65-F5344CB8AC3E}">
        <p14:creationId xmlns:p14="http://schemas.microsoft.com/office/powerpoint/2010/main" val="356581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D8069C-4940-4972-A498-99A5DCDB82EC}" type="datetimeFigureOut">
              <a:rPr lang="en-US" smtClean="0"/>
              <a:t>4/7/2017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53F790-9065-4076-AEA6-91645BF3277A}" type="slidenum">
              <a:rPr lang="en-US" smtClean="0"/>
              <a:t>‹#›</a:t>
            </a:fld>
            <a:endParaRPr lang="en-US"/>
          </a:p>
        </p:txBody>
      </p:sp>
    </p:spTree>
    <p:extLst>
      <p:ext uri="{BB962C8B-B14F-4D97-AF65-F5344CB8AC3E}">
        <p14:creationId xmlns:p14="http://schemas.microsoft.com/office/powerpoint/2010/main" val="2090865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Arial" panose="020B0604020202020204" pitchFamily="34" charset="0"/>
                <a:cs typeface="Arial" panose="020B0604020202020204" pitchFamily="34" charset="0"/>
              </a:rPr>
              <a:t>Inducible Genome Modification Utilizing Ty1 Retrotransposons</a:t>
            </a:r>
          </a:p>
        </p:txBody>
      </p:sp>
      <p:sp>
        <p:nvSpPr>
          <p:cNvPr id="3" name="Subtitle 2"/>
          <p:cNvSpPr>
            <a:spLocks noGrp="1"/>
          </p:cNvSpPr>
          <p:nvPr>
            <p:ph type="subTitle" idx="1"/>
          </p:nvPr>
        </p:nvSpPr>
        <p:spPr>
          <a:xfrm>
            <a:off x="1507067" y="4050833"/>
            <a:ext cx="7766936" cy="1633871"/>
          </a:xfrm>
        </p:spPr>
        <p:txBody>
          <a:bodyPr>
            <a:normAutofit/>
          </a:bodyPr>
          <a:lstStyle/>
          <a:p>
            <a:r>
              <a:rPr lang="en-US" b="1" dirty="0">
                <a:latin typeface="Arial" panose="020B0604020202020204" pitchFamily="34" charset="0"/>
                <a:cs typeface="Arial" panose="020B0604020202020204" pitchFamily="34" charset="0"/>
              </a:rPr>
              <a:t>Brandon Dorr</a:t>
            </a:r>
          </a:p>
          <a:p>
            <a:r>
              <a:rPr lang="en-US" b="1" dirty="0">
                <a:latin typeface="Arial" panose="020B0604020202020204" pitchFamily="34" charset="0"/>
                <a:cs typeface="Arial" panose="020B0604020202020204" pitchFamily="34" charset="0"/>
              </a:rPr>
              <a:t>Kylie </a:t>
            </a:r>
            <a:r>
              <a:rPr lang="en-US" b="1" dirty="0" err="1">
                <a:latin typeface="Arial" panose="020B0604020202020204" pitchFamily="34" charset="0"/>
                <a:cs typeface="Arial" panose="020B0604020202020204" pitchFamily="34" charset="0"/>
              </a:rPr>
              <a:t>Standage-Beier</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Dr. Xiao Wang</a:t>
            </a:r>
          </a:p>
          <a:p>
            <a:r>
              <a:rPr lang="en-US" b="1" dirty="0">
                <a:latin typeface="Arial" panose="020B0604020202020204" pitchFamily="34" charset="0"/>
                <a:cs typeface="Arial" panose="020B0604020202020204" pitchFamily="34" charset="0"/>
              </a:rPr>
              <a:t>4/22/2017</a:t>
            </a:r>
          </a:p>
        </p:txBody>
      </p:sp>
    </p:spTree>
    <p:extLst>
      <p:ext uri="{BB962C8B-B14F-4D97-AF65-F5344CB8AC3E}">
        <p14:creationId xmlns:p14="http://schemas.microsoft.com/office/powerpoint/2010/main" val="31527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ified representation of the life cycle of a retrotransposon"/>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22411" y="2159330"/>
            <a:ext cx="5883263" cy="37505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7334" y="609600"/>
            <a:ext cx="8596668" cy="1320800"/>
          </a:xfrm>
        </p:spPr>
        <p:txBody>
          <a:bodyPr anchor="t">
            <a:normAutofit/>
          </a:bodyPr>
          <a:lstStyle/>
          <a:p>
            <a:r>
              <a:rPr lang="en-US" dirty="0">
                <a:latin typeface="Arial" panose="020B0604020202020204" pitchFamily="34" charset="0"/>
                <a:cs typeface="Arial" panose="020B0604020202020204" pitchFamily="34" charset="0"/>
              </a:rPr>
              <a:t>Transposons and Retrotransposons</a:t>
            </a:r>
          </a:p>
        </p:txBody>
      </p:sp>
      <p:sp>
        <p:nvSpPr>
          <p:cNvPr id="3" name="Content Placeholder 2"/>
          <p:cNvSpPr>
            <a:spLocks noGrp="1"/>
          </p:cNvSpPr>
          <p:nvPr>
            <p:ph idx="1"/>
          </p:nvPr>
        </p:nvSpPr>
        <p:spPr>
          <a:xfrm>
            <a:off x="677334" y="2160589"/>
            <a:ext cx="3957349" cy="3749323"/>
          </a:xfrm>
        </p:spPr>
        <p:txBody>
          <a:bodyPr>
            <a:noAutofit/>
          </a:bodyPr>
          <a:lstStyle/>
          <a:p>
            <a:r>
              <a:rPr lang="en-US" sz="2400" dirty="0"/>
              <a:t>Genetic elements naturally occurring in prokaryotes and eukaryotes</a:t>
            </a:r>
          </a:p>
          <a:p>
            <a:r>
              <a:rPr lang="en-US" sz="2400" dirty="0"/>
              <a:t>Make up a large portion of overall genetic material</a:t>
            </a:r>
          </a:p>
          <a:p>
            <a:r>
              <a:rPr lang="en-US" sz="2400" dirty="0"/>
              <a:t>‘Jumping Genes’</a:t>
            </a:r>
          </a:p>
        </p:txBody>
      </p:sp>
      <p:sp>
        <p:nvSpPr>
          <p:cNvPr id="4" name="Rectangle 3"/>
          <p:cNvSpPr/>
          <p:nvPr/>
        </p:nvSpPr>
        <p:spPr>
          <a:xfrm>
            <a:off x="4724400" y="6396335"/>
            <a:ext cx="6848302" cy="461665"/>
          </a:xfrm>
          <a:prstGeom prst="rect">
            <a:avLst/>
          </a:prstGeom>
        </p:spPr>
        <p:txBody>
          <a:bodyPr wrap="square">
            <a:spAutoFit/>
          </a:bodyPr>
          <a:lstStyle/>
          <a:p>
            <a:r>
              <a:rPr lang="en-US" sz="1200" dirty="0"/>
              <a:t>By </a:t>
            </a:r>
            <a:r>
              <a:rPr lang="en-US" sz="1200" dirty="0" err="1"/>
              <a:t>Mariuswalter</a:t>
            </a:r>
            <a:r>
              <a:rPr lang="en-US" sz="1200" dirty="0"/>
              <a:t> - Own work, CC BY-SA 4.0, https://commons.wikimedia.org/w/index.php?curid=41382898</a:t>
            </a:r>
          </a:p>
        </p:txBody>
      </p:sp>
    </p:spTree>
    <p:extLst>
      <p:ext uri="{BB962C8B-B14F-4D97-AF65-F5344CB8AC3E}">
        <p14:creationId xmlns:p14="http://schemas.microsoft.com/office/powerpoint/2010/main" val="6446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Ty1 Donor/Helper System Construction</a:t>
            </a:r>
          </a:p>
        </p:txBody>
      </p:sp>
      <p:sp>
        <p:nvSpPr>
          <p:cNvPr id="3" name="Content Placeholder 2"/>
          <p:cNvSpPr>
            <a:spLocks noGrp="1"/>
          </p:cNvSpPr>
          <p:nvPr>
            <p:ph idx="1"/>
          </p:nvPr>
        </p:nvSpPr>
        <p:spPr/>
        <p:txBody>
          <a:bodyPr/>
          <a:lstStyle/>
          <a:p>
            <a:endParaRPr lang="en-US"/>
          </a:p>
        </p:txBody>
      </p:sp>
      <p:pic>
        <p:nvPicPr>
          <p:cNvPr id="5" name="Picture 4"/>
          <p:cNvPicPr>
            <a:picLocks/>
          </p:cNvPicPr>
          <p:nvPr/>
        </p:nvPicPr>
        <p:blipFill rotWithShape="1">
          <a:blip r:embed="rId3" cstate="print">
            <a:extLst>
              <a:ext uri="{28A0092B-C50C-407E-A947-70E740481C1C}">
                <a14:useLocalDpi xmlns:a14="http://schemas.microsoft.com/office/drawing/2010/main" val="0"/>
              </a:ext>
            </a:extLst>
          </a:blip>
          <a:srcRect t="19892" r="21350" b="17237"/>
          <a:stretch/>
        </p:blipFill>
        <p:spPr>
          <a:xfrm>
            <a:off x="262219" y="2049712"/>
            <a:ext cx="5202916" cy="3052763"/>
          </a:xfrm>
          <a:prstGeom prst="rect">
            <a:avLst/>
          </a:prstGeom>
        </p:spPr>
      </p:pic>
      <p:sp>
        <p:nvSpPr>
          <p:cNvPr id="6" name="TextBox 5"/>
          <p:cNvSpPr txBox="1"/>
          <p:nvPr/>
        </p:nvSpPr>
        <p:spPr>
          <a:xfrm>
            <a:off x="359730" y="5406061"/>
            <a:ext cx="5105405" cy="1477328"/>
          </a:xfrm>
          <a:prstGeom prst="rect">
            <a:avLst/>
          </a:prstGeom>
          <a:noFill/>
        </p:spPr>
        <p:txBody>
          <a:bodyPr wrap="square" rtlCol="0">
            <a:spAutoFit/>
          </a:bodyPr>
          <a:lstStyle/>
          <a:p>
            <a:r>
              <a:rPr lang="en-US" dirty="0"/>
              <a:t>Parts of Ty1 Donor System: (Left to Right) 100 </a:t>
            </a:r>
            <a:r>
              <a:rPr lang="en-US" dirty="0" err="1"/>
              <a:t>bp</a:t>
            </a:r>
            <a:r>
              <a:rPr lang="en-US" dirty="0"/>
              <a:t> Ladder, Gal Promoter ~340 </a:t>
            </a:r>
            <a:r>
              <a:rPr lang="en-US" dirty="0" err="1"/>
              <a:t>bp</a:t>
            </a:r>
            <a:r>
              <a:rPr lang="en-US" dirty="0"/>
              <a:t>, mini </a:t>
            </a:r>
            <a:r>
              <a:rPr lang="el-GR" dirty="0"/>
              <a:t>α</a:t>
            </a:r>
            <a:r>
              <a:rPr lang="en-US" dirty="0"/>
              <a:t> ~580 </a:t>
            </a:r>
            <a:r>
              <a:rPr lang="en-US" dirty="0" err="1"/>
              <a:t>bp</a:t>
            </a:r>
            <a:r>
              <a:rPr lang="en-US" dirty="0"/>
              <a:t>, GFP ~710 </a:t>
            </a:r>
            <a:r>
              <a:rPr lang="en-US" dirty="0" err="1"/>
              <a:t>bp</a:t>
            </a:r>
            <a:r>
              <a:rPr lang="en-US" dirty="0"/>
              <a:t>, Intron ~123 </a:t>
            </a:r>
            <a:r>
              <a:rPr lang="en-US" dirty="0" err="1"/>
              <a:t>bp</a:t>
            </a:r>
            <a:r>
              <a:rPr lang="en-US" dirty="0"/>
              <a:t>, Tef1 Promoter ~400 </a:t>
            </a:r>
            <a:r>
              <a:rPr lang="en-US" dirty="0" err="1"/>
              <a:t>bp</a:t>
            </a:r>
            <a:r>
              <a:rPr lang="en-US" dirty="0"/>
              <a:t>, Mini </a:t>
            </a:r>
            <a:r>
              <a:rPr lang="el-GR" dirty="0"/>
              <a:t>β</a:t>
            </a:r>
            <a:r>
              <a:rPr lang="en-US" dirty="0"/>
              <a:t> ~360 </a:t>
            </a:r>
            <a:r>
              <a:rPr lang="en-US" dirty="0" err="1"/>
              <a:t>bp.</a:t>
            </a:r>
            <a:endParaRPr lang="en-US" dirty="0"/>
          </a:p>
          <a:p>
            <a:endParaRPr lang="en-US" dirty="0"/>
          </a:p>
        </p:txBody>
      </p:sp>
      <p:pic>
        <p:nvPicPr>
          <p:cNvPr id="7" name="Picture 6"/>
          <p:cNvPicPr>
            <a:picLocks/>
          </p:cNvPicPr>
          <p:nvPr/>
        </p:nvPicPr>
        <p:blipFill rotWithShape="1">
          <a:blip r:embed="rId4">
            <a:extLst>
              <a:ext uri="{28A0092B-C50C-407E-A947-70E740481C1C}">
                <a14:useLocalDpi xmlns:a14="http://schemas.microsoft.com/office/drawing/2010/main" val="0"/>
              </a:ext>
            </a:extLst>
          </a:blip>
          <a:srcRect l="69647" t="16434" r="1546" b="24548"/>
          <a:stretch/>
        </p:blipFill>
        <p:spPr>
          <a:xfrm>
            <a:off x="5677806" y="1371057"/>
            <a:ext cx="4593241" cy="4351338"/>
          </a:xfrm>
          <a:prstGeom prst="rect">
            <a:avLst/>
          </a:prstGeom>
        </p:spPr>
      </p:pic>
      <p:sp>
        <p:nvSpPr>
          <p:cNvPr id="8" name="TextBox 7"/>
          <p:cNvSpPr txBox="1"/>
          <p:nvPr/>
        </p:nvSpPr>
        <p:spPr>
          <a:xfrm>
            <a:off x="5560842" y="5847343"/>
            <a:ext cx="4774000" cy="923330"/>
          </a:xfrm>
          <a:prstGeom prst="rect">
            <a:avLst/>
          </a:prstGeom>
          <a:noFill/>
        </p:spPr>
        <p:txBody>
          <a:bodyPr wrap="square" rtlCol="0">
            <a:spAutoFit/>
          </a:bodyPr>
          <a:lstStyle/>
          <a:p>
            <a:r>
              <a:rPr lang="en-US" dirty="0"/>
              <a:t>Parts of Ty1 Helper System: (Left to Right) 1kb </a:t>
            </a:r>
            <a:r>
              <a:rPr lang="en-US" dirty="0" err="1"/>
              <a:t>bp</a:t>
            </a:r>
            <a:r>
              <a:rPr lang="en-US" dirty="0"/>
              <a:t> Ladder, </a:t>
            </a:r>
            <a:r>
              <a:rPr lang="en-US" dirty="0" err="1"/>
              <a:t>GagPol</a:t>
            </a:r>
            <a:r>
              <a:rPr lang="en-US" dirty="0"/>
              <a:t> ~ 5270 </a:t>
            </a:r>
            <a:r>
              <a:rPr lang="en-US" dirty="0" err="1"/>
              <a:t>bp</a:t>
            </a:r>
            <a:r>
              <a:rPr lang="en-US" dirty="0"/>
              <a:t>, Gag ~1320 </a:t>
            </a:r>
            <a:r>
              <a:rPr lang="en-US" dirty="0" err="1"/>
              <a:t>bp</a:t>
            </a:r>
            <a:r>
              <a:rPr lang="en-US" dirty="0"/>
              <a:t>, Gal Promoter ~340 </a:t>
            </a:r>
            <a:r>
              <a:rPr lang="en-US" dirty="0" err="1"/>
              <a:t>bp</a:t>
            </a:r>
            <a:r>
              <a:rPr lang="en-US" dirty="0"/>
              <a:t>, Pol ~3980 </a:t>
            </a:r>
            <a:r>
              <a:rPr lang="en-US" dirty="0" err="1"/>
              <a:t>bp.</a:t>
            </a:r>
            <a:endParaRPr lang="en-US" dirty="0"/>
          </a:p>
        </p:txBody>
      </p:sp>
    </p:spTree>
    <p:extLst>
      <p:ext uri="{BB962C8B-B14F-4D97-AF65-F5344CB8AC3E}">
        <p14:creationId xmlns:p14="http://schemas.microsoft.com/office/powerpoint/2010/main" val="17391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3">
            <a:extLst>
              <a:ext uri="{28A0092B-C50C-407E-A947-70E740481C1C}">
                <a14:useLocalDpi xmlns:a14="http://schemas.microsoft.com/office/drawing/2010/main" val="0"/>
              </a:ext>
            </a:extLst>
          </a:blip>
          <a:srcRect l="25681" t="1786" r="16953"/>
          <a:stretch/>
        </p:blipFill>
        <p:spPr>
          <a:xfrm rot="5400000">
            <a:off x="5789313" y="3746359"/>
            <a:ext cx="2907792" cy="2883690"/>
          </a:xfrm>
          <a:prstGeom prst="rect">
            <a:avLst/>
          </a:prstGeom>
        </p:spPr>
      </p:pic>
      <p:sp>
        <p:nvSpPr>
          <p:cNvPr id="2" name="Title 1"/>
          <p:cNvSpPr>
            <a:spLocks noGrp="1"/>
          </p:cNvSpPr>
          <p:nvPr>
            <p:ph type="title"/>
          </p:nvPr>
        </p:nvSpPr>
        <p:spPr>
          <a:xfrm>
            <a:off x="838200" y="365125"/>
            <a:ext cx="10515600" cy="2111375"/>
          </a:xfrm>
        </p:spPr>
        <p:txBody>
          <a:bodyPr>
            <a:normAutofit/>
          </a:bodyPr>
          <a:lstStyle/>
          <a:p>
            <a:r>
              <a:rPr lang="en-US" dirty="0">
                <a:latin typeface="Arial" panose="020B0604020202020204" pitchFamily="34" charset="0"/>
                <a:cs typeface="Arial" panose="020B0604020202020204" pitchFamily="34" charset="0"/>
              </a:rPr>
              <a:t>Artificial Intron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Splices from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Leu2</a:t>
            </a:r>
          </a:p>
        </p:txBody>
      </p:sp>
      <p:pic>
        <p:nvPicPr>
          <p:cNvPr id="4" name="Picture 3"/>
          <p:cNvPicPr>
            <a:picLocks/>
          </p:cNvPicPr>
          <p:nvPr/>
        </p:nvPicPr>
        <p:blipFill rotWithShape="1">
          <a:blip r:embed="rId4">
            <a:extLst>
              <a:ext uri="{28A0092B-C50C-407E-A947-70E740481C1C}">
                <a14:useLocalDpi xmlns:a14="http://schemas.microsoft.com/office/drawing/2010/main" val="0"/>
              </a:ext>
            </a:extLst>
          </a:blip>
          <a:srcRect l="26480" t="4325" r="22484" b="6237"/>
          <a:stretch/>
        </p:blipFill>
        <p:spPr>
          <a:xfrm rot="5400000">
            <a:off x="9122429" y="413302"/>
            <a:ext cx="2907792" cy="288036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5659" t="1785" r="20769" b="3771"/>
          <a:stretch/>
        </p:blipFill>
        <p:spPr>
          <a:xfrm rot="5400000">
            <a:off x="5789247" y="411571"/>
            <a:ext cx="2907924" cy="2883690"/>
          </a:xfrm>
          <a:prstGeom prst="rect">
            <a:avLst/>
          </a:prstGeom>
        </p:spPr>
      </p:pic>
      <p:pic>
        <p:nvPicPr>
          <p:cNvPr id="6" name="Picture 5"/>
          <p:cNvPicPr>
            <a:picLocks/>
          </p:cNvPicPr>
          <p:nvPr/>
        </p:nvPicPr>
        <p:blipFill rotWithShape="1">
          <a:blip r:embed="rId6">
            <a:extLst>
              <a:ext uri="{28A0092B-C50C-407E-A947-70E740481C1C}">
                <a14:useLocalDpi xmlns:a14="http://schemas.microsoft.com/office/drawing/2010/main" val="0"/>
              </a:ext>
            </a:extLst>
          </a:blip>
          <a:srcRect l="26338" t="10176" r="29148" b="10184"/>
          <a:stretch/>
        </p:blipFill>
        <p:spPr>
          <a:xfrm rot="5400000">
            <a:off x="9122429" y="3748024"/>
            <a:ext cx="2907792" cy="288036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863975284"/>
              </p:ext>
            </p:extLst>
          </p:nvPr>
        </p:nvGraphicFramePr>
        <p:xfrm>
          <a:off x="266700" y="2235984"/>
          <a:ext cx="5207000" cy="1828800"/>
        </p:xfrm>
        <a:graphic>
          <a:graphicData uri="http://schemas.openxmlformats.org/drawingml/2006/table">
            <a:tbl>
              <a:tblPr firstRow="1" bandRow="1">
                <a:tableStyleId>{5940675A-B579-460E-94D1-54222C63F5DA}</a:tableStyleId>
              </a:tblPr>
              <a:tblGrid>
                <a:gridCol w="2603500">
                  <a:extLst>
                    <a:ext uri="{9D8B030D-6E8A-4147-A177-3AD203B41FA5}">
                      <a16:colId xmlns:a16="http://schemas.microsoft.com/office/drawing/2014/main" val="754610278"/>
                    </a:ext>
                  </a:extLst>
                </a:gridCol>
                <a:gridCol w="2603500">
                  <a:extLst>
                    <a:ext uri="{9D8B030D-6E8A-4147-A177-3AD203B41FA5}">
                      <a16:colId xmlns:a16="http://schemas.microsoft.com/office/drawing/2014/main" val="1136900482"/>
                    </a:ext>
                  </a:extLst>
                </a:gridCol>
              </a:tblGrid>
              <a:tr h="8183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Intron 1 (Forward)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(Leu2 Expression = Successful Splicing)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Intron 2 (Backward)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 Leu2 Expression = Unsuccessful Splicing)</a:t>
                      </a:r>
                    </a:p>
                  </a:txBody>
                  <a:tcPr/>
                </a:tc>
                <a:extLst>
                  <a:ext uri="{0D108BD9-81ED-4DB2-BD59-A6C34878D82A}">
                    <a16:rowId xmlns:a16="http://schemas.microsoft.com/office/drawing/2014/main" val="2736905781"/>
                  </a:ext>
                </a:extLst>
              </a:tr>
              <a:tr h="818365">
                <a:tc>
                  <a:txBody>
                    <a:bodyPr/>
                    <a:lstStyle/>
                    <a:p>
                      <a:pPr algn="ctr"/>
                      <a:r>
                        <a:rPr lang="en-US" b="1" dirty="0"/>
                        <a:t>Control +plasmid</a:t>
                      </a:r>
                    </a:p>
                    <a:p>
                      <a:pPr algn="ctr"/>
                      <a:r>
                        <a:rPr lang="en-US" dirty="0"/>
                        <a:t>(Leu2 Expression)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Control -plasmid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 Leu2 Expression)</a:t>
                      </a:r>
                    </a:p>
                    <a:p>
                      <a:pPr algn="ctr"/>
                      <a:endParaRPr lang="en-US" dirty="0"/>
                    </a:p>
                  </a:txBody>
                  <a:tcPr/>
                </a:tc>
                <a:extLst>
                  <a:ext uri="{0D108BD9-81ED-4DB2-BD59-A6C34878D82A}">
                    <a16:rowId xmlns:a16="http://schemas.microsoft.com/office/drawing/2014/main" val="172972959"/>
                  </a:ext>
                </a:extLst>
              </a:tr>
            </a:tbl>
          </a:graphicData>
        </a:graphic>
      </p:graphicFrame>
      <p:sp>
        <p:nvSpPr>
          <p:cNvPr id="9" name="Rectangle 8"/>
          <p:cNvSpPr/>
          <p:nvPr/>
        </p:nvSpPr>
        <p:spPr>
          <a:xfrm>
            <a:off x="3937000" y="4900765"/>
            <a:ext cx="1032490" cy="484877"/>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23891" y="4900765"/>
            <a:ext cx="1047282" cy="47383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5803" y="4900765"/>
            <a:ext cx="1330178" cy="481631"/>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Bent-Up 11"/>
          <p:cNvSpPr/>
          <p:nvPr/>
        </p:nvSpPr>
        <p:spPr>
          <a:xfrm rot="5400000" flipH="1">
            <a:off x="846024" y="4323144"/>
            <a:ext cx="366866" cy="788376"/>
          </a:xfrm>
          <a:prstGeom prst="bentUpArrow">
            <a:avLst>
              <a:gd name="adj1" fmla="val 31238"/>
              <a:gd name="adj2" fmla="val 25000"/>
              <a:gd name="adj3" fmla="val 49949"/>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120547" y="4979851"/>
            <a:ext cx="453970" cy="369332"/>
          </a:xfrm>
          <a:prstGeom prst="rect">
            <a:avLst/>
          </a:prstGeom>
          <a:noFill/>
        </p:spPr>
        <p:txBody>
          <a:bodyPr wrap="none" rtlCol="0">
            <a:spAutoFit/>
          </a:bodyPr>
          <a:lstStyle/>
          <a:p>
            <a:r>
              <a:rPr lang="en-US" b="1" dirty="0"/>
              <a:t>Le</a:t>
            </a:r>
          </a:p>
        </p:txBody>
      </p:sp>
      <p:sp>
        <p:nvSpPr>
          <p:cNvPr id="14" name="TextBox 13"/>
          <p:cNvSpPr txBox="1"/>
          <p:nvPr/>
        </p:nvSpPr>
        <p:spPr>
          <a:xfrm>
            <a:off x="4226260" y="4966783"/>
            <a:ext cx="453970" cy="369332"/>
          </a:xfrm>
          <a:prstGeom prst="rect">
            <a:avLst/>
          </a:prstGeom>
          <a:noFill/>
        </p:spPr>
        <p:txBody>
          <a:bodyPr wrap="none" rtlCol="0">
            <a:spAutoFit/>
          </a:bodyPr>
          <a:lstStyle/>
          <a:p>
            <a:r>
              <a:rPr lang="en-US" b="1" dirty="0"/>
              <a:t>u2</a:t>
            </a:r>
          </a:p>
        </p:txBody>
      </p:sp>
      <p:sp>
        <p:nvSpPr>
          <p:cNvPr id="15" name="TextBox 14"/>
          <p:cNvSpPr txBox="1"/>
          <p:nvPr/>
        </p:nvSpPr>
        <p:spPr>
          <a:xfrm>
            <a:off x="448206" y="5386981"/>
            <a:ext cx="1210588" cy="369332"/>
          </a:xfrm>
          <a:prstGeom prst="rect">
            <a:avLst/>
          </a:prstGeom>
          <a:noFill/>
        </p:spPr>
        <p:txBody>
          <a:bodyPr wrap="none" rtlCol="0">
            <a:spAutoFit/>
          </a:bodyPr>
          <a:lstStyle/>
          <a:p>
            <a:r>
              <a:rPr lang="en-US" b="1" dirty="0"/>
              <a:t>Promoter</a:t>
            </a:r>
          </a:p>
        </p:txBody>
      </p:sp>
      <p:sp>
        <p:nvSpPr>
          <p:cNvPr id="16" name="Rectangle 15"/>
          <p:cNvSpPr/>
          <p:nvPr/>
        </p:nvSpPr>
        <p:spPr>
          <a:xfrm>
            <a:off x="2934673" y="4900765"/>
            <a:ext cx="915140" cy="48163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2984500" y="5502313"/>
            <a:ext cx="801813"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84500" y="4966783"/>
            <a:ext cx="838691" cy="369332"/>
          </a:xfrm>
          <a:prstGeom prst="rect">
            <a:avLst/>
          </a:prstGeom>
          <a:noFill/>
        </p:spPr>
        <p:txBody>
          <a:bodyPr wrap="none" rtlCol="0">
            <a:spAutoFit/>
          </a:bodyPr>
          <a:lstStyle/>
          <a:p>
            <a:r>
              <a:rPr lang="en-US" b="1" dirty="0"/>
              <a:t>Intron</a:t>
            </a:r>
          </a:p>
        </p:txBody>
      </p:sp>
    </p:spTree>
    <p:extLst>
      <p:ext uri="{BB962C8B-B14F-4D97-AF65-F5344CB8AC3E}">
        <p14:creationId xmlns:p14="http://schemas.microsoft.com/office/powerpoint/2010/main" val="13037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r="6059" b="3"/>
          <a:stretch/>
        </p:blipFill>
        <p:spPr bwMode="auto">
          <a:xfrm>
            <a:off x="677334" y="2159331"/>
            <a:ext cx="5423429" cy="3882362"/>
          </a:xfrm>
          <a:prstGeom prst="rect">
            <a:avLst/>
          </a:prstGeom>
          <a:noFill/>
        </p:spPr>
      </p:pic>
      <p:sp>
        <p:nvSpPr>
          <p:cNvPr id="2" name="Title 1"/>
          <p:cNvSpPr>
            <a:spLocks noGrp="1"/>
          </p:cNvSpPr>
          <p:nvPr>
            <p:ph type="title"/>
          </p:nvPr>
        </p:nvSpPr>
        <p:spPr>
          <a:xfrm>
            <a:off x="677334" y="609600"/>
            <a:ext cx="8596668" cy="1320800"/>
          </a:xfrm>
        </p:spPr>
        <p:txBody>
          <a:bodyPr anchor="t">
            <a:normAutofit/>
          </a:bodyPr>
          <a:lstStyle/>
          <a:p>
            <a:r>
              <a:rPr lang="en-US" dirty="0">
                <a:latin typeface="Arial" panose="020B0604020202020204" pitchFamily="34" charset="0"/>
                <a:cs typeface="Arial" panose="020B0604020202020204" pitchFamily="34" charset="0"/>
              </a:rPr>
              <a:t>Future Directions and Conclusions</a:t>
            </a:r>
          </a:p>
        </p:txBody>
      </p:sp>
      <p:sp>
        <p:nvSpPr>
          <p:cNvPr id="3" name="Content Placeholder 2"/>
          <p:cNvSpPr>
            <a:spLocks noGrp="1"/>
          </p:cNvSpPr>
          <p:nvPr>
            <p:ph idx="1"/>
          </p:nvPr>
        </p:nvSpPr>
        <p:spPr>
          <a:xfrm>
            <a:off x="6336287" y="2160589"/>
            <a:ext cx="2934714" cy="3880773"/>
          </a:xfrm>
        </p:spPr>
        <p:txBody>
          <a:bodyPr>
            <a:noAutofit/>
          </a:bodyPr>
          <a:lstStyle/>
          <a:p>
            <a:r>
              <a:rPr lang="en-US" sz="2000" dirty="0">
                <a:latin typeface="Arial" panose="020B0604020202020204" pitchFamily="34" charset="0"/>
                <a:cs typeface="Arial" panose="020B0604020202020204" pitchFamily="34" charset="0"/>
              </a:rPr>
              <a:t>Cell specific activation and genome integration</a:t>
            </a:r>
          </a:p>
          <a:p>
            <a:r>
              <a:rPr lang="en-US" sz="2000" dirty="0">
                <a:latin typeface="Arial" panose="020B0604020202020204" pitchFamily="34" charset="0"/>
                <a:cs typeface="Arial" panose="020B0604020202020204" pitchFamily="34" charset="0"/>
              </a:rPr>
              <a:t>Integration of larger gene network payload</a:t>
            </a:r>
          </a:p>
          <a:p>
            <a:r>
              <a:rPr lang="en-US" sz="2000" dirty="0">
                <a:latin typeface="Arial" panose="020B0604020202020204" pitchFamily="34" charset="0"/>
                <a:cs typeface="Arial" panose="020B0604020202020204" pitchFamily="34" charset="0"/>
              </a:rPr>
              <a:t>Optimization of integration efficiency</a:t>
            </a:r>
          </a:p>
          <a:p>
            <a:r>
              <a:rPr lang="en-US" sz="2000" dirty="0">
                <a:latin typeface="Arial" panose="020B0604020202020204" pitchFamily="34" charset="0"/>
                <a:cs typeface="Arial" panose="020B0604020202020204" pitchFamily="34" charset="0"/>
              </a:rPr>
              <a:t>Additions allowing for location-specific targeted modification</a:t>
            </a:r>
          </a:p>
        </p:txBody>
      </p:sp>
      <p:sp>
        <p:nvSpPr>
          <p:cNvPr id="5" name="Rectangle 4"/>
          <p:cNvSpPr/>
          <p:nvPr/>
        </p:nvSpPr>
        <p:spPr>
          <a:xfrm>
            <a:off x="9753142" y="6444600"/>
            <a:ext cx="2261517" cy="369332"/>
          </a:xfrm>
          <a:prstGeom prst="rect">
            <a:avLst/>
          </a:prstGeom>
        </p:spPr>
        <p:txBody>
          <a:bodyPr wrap="none">
            <a:spAutoFit/>
          </a:bodyPr>
          <a:lstStyle/>
          <a:p>
            <a:r>
              <a:rPr lang="en-US" dirty="0"/>
              <a:t>(Menezes et al., 2015)</a:t>
            </a:r>
          </a:p>
        </p:txBody>
      </p:sp>
    </p:spTree>
    <p:extLst>
      <p:ext uri="{BB962C8B-B14F-4D97-AF65-F5344CB8AC3E}">
        <p14:creationId xmlns:p14="http://schemas.microsoft.com/office/powerpoint/2010/main" val="28323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Acknowledgements</a:t>
            </a:r>
          </a:p>
        </p:txBody>
      </p:sp>
      <p:sp>
        <p:nvSpPr>
          <p:cNvPr id="3" name="Content Placeholder 2"/>
          <p:cNvSpPr>
            <a:spLocks noGrp="1"/>
          </p:cNvSpPr>
          <p:nvPr>
            <p:ph idx="1"/>
          </p:nvPr>
        </p:nvSpPr>
        <p:spPr/>
        <p:txBody>
          <a:bodyPr/>
          <a:lstStyle/>
          <a:p>
            <a:r>
              <a:rPr lang="en-US" dirty="0"/>
              <a:t>Dr. Xiao Wang</a:t>
            </a:r>
          </a:p>
          <a:p>
            <a:r>
              <a:rPr lang="en-US" dirty="0"/>
              <a:t>Kylie </a:t>
            </a:r>
            <a:r>
              <a:rPr lang="en-US" dirty="0" err="1"/>
              <a:t>Standage-Beier</a:t>
            </a:r>
            <a:endParaRPr lang="en-US" dirty="0"/>
          </a:p>
          <a:p>
            <a:r>
              <a:rPr lang="en-US" dirty="0"/>
              <a:t>Wang Lab Members</a:t>
            </a:r>
          </a:p>
          <a:p>
            <a:r>
              <a:rPr lang="en-US" dirty="0"/>
              <a:t>Dr. Thomas Sharp and Ms. Desiree Crawl</a:t>
            </a:r>
          </a:p>
          <a:p>
            <a:r>
              <a:rPr lang="en-US" dirty="0"/>
              <a:t>ASU/NASA Space Grant</a:t>
            </a:r>
          </a:p>
          <a:p>
            <a:endParaRPr lang="en-US" dirty="0"/>
          </a:p>
        </p:txBody>
      </p:sp>
    </p:spTree>
    <p:extLst>
      <p:ext uri="{BB962C8B-B14F-4D97-AF65-F5344CB8AC3E}">
        <p14:creationId xmlns:p14="http://schemas.microsoft.com/office/powerpoint/2010/main" val="7420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r>
              <a:rPr lang="en-US" dirty="0">
                <a:effectLst/>
              </a:rPr>
              <a:t>Menezes, A.A., Montague, M.G., Cumbers, J., Hogan, J.A., and Arkin, A.P. (2015). Grand challenges in space synthetic biology. J R </a:t>
            </a:r>
            <a:r>
              <a:rPr lang="en-US" dirty="0" err="1">
                <a:effectLst/>
              </a:rPr>
              <a:t>Soc</a:t>
            </a:r>
            <a:r>
              <a:rPr lang="en-US" dirty="0">
                <a:effectLst/>
              </a:rPr>
              <a:t> Interface </a:t>
            </a:r>
            <a:r>
              <a:rPr lang="en-US" i="1" dirty="0">
                <a:effectLst/>
              </a:rPr>
              <a:t>12</a:t>
            </a:r>
            <a:r>
              <a:rPr lang="en-US" dirty="0">
                <a:effectLst/>
              </a:rPr>
              <a:t>.</a:t>
            </a:r>
          </a:p>
          <a:p>
            <a:r>
              <a:rPr lang="en-US" dirty="0" err="1">
                <a:effectLst/>
              </a:rPr>
              <a:t>Farzadfard</a:t>
            </a:r>
            <a:r>
              <a:rPr lang="en-US" dirty="0">
                <a:effectLst/>
              </a:rPr>
              <a:t>, F., and Lu, T.K. (2014). </a:t>
            </a:r>
            <a:r>
              <a:rPr lang="en-US" dirty="0" err="1">
                <a:effectLst/>
              </a:rPr>
              <a:t>Genomically</a:t>
            </a:r>
            <a:r>
              <a:rPr lang="en-US" dirty="0">
                <a:effectLst/>
              </a:rPr>
              <a:t> encoded analog memory with precise in vivo DNA writing in living cell populations. Science </a:t>
            </a:r>
            <a:r>
              <a:rPr lang="en-US" i="1" dirty="0">
                <a:effectLst/>
              </a:rPr>
              <a:t>346</a:t>
            </a:r>
            <a:r>
              <a:rPr lang="en-US" dirty="0">
                <a:effectLst/>
              </a:rPr>
              <a:t>, 1256272.</a:t>
            </a:r>
          </a:p>
          <a:p>
            <a:r>
              <a:rPr lang="en-US" dirty="0" err="1">
                <a:effectLst/>
              </a:rPr>
              <a:t>Curcio</a:t>
            </a:r>
            <a:r>
              <a:rPr lang="en-US" dirty="0">
                <a:effectLst/>
              </a:rPr>
              <a:t>, M.J., Lutz, S., and Lesage, P. (2015). The Ty1 LTR-Retrotransposon of Budding Yeast, Saccharomyces cerevisiae. Microbiology Spectrum </a:t>
            </a:r>
            <a:r>
              <a:rPr lang="en-US" i="1" dirty="0">
                <a:effectLst/>
              </a:rPr>
              <a:t>3</a:t>
            </a:r>
            <a:r>
              <a:rPr lang="en-US" dirty="0">
                <a:effectLst/>
              </a:rPr>
              <a:t>.</a:t>
            </a:r>
          </a:p>
          <a:p>
            <a:r>
              <a:rPr lang="en-US" dirty="0">
                <a:effectLst/>
              </a:rPr>
              <a:t>Bolton, E.C., Coombes, C., </a:t>
            </a:r>
            <a:r>
              <a:rPr lang="en-US" dirty="0" err="1">
                <a:effectLst/>
              </a:rPr>
              <a:t>Eby</a:t>
            </a:r>
            <a:r>
              <a:rPr lang="en-US" dirty="0">
                <a:effectLst/>
              </a:rPr>
              <a:t>, Y., </a:t>
            </a:r>
            <a:r>
              <a:rPr lang="en-US" dirty="0" err="1">
                <a:effectLst/>
              </a:rPr>
              <a:t>Cardell</a:t>
            </a:r>
            <a:r>
              <a:rPr lang="en-US" dirty="0">
                <a:effectLst/>
              </a:rPr>
              <a:t>, M., and </a:t>
            </a:r>
            <a:r>
              <a:rPr lang="en-US" dirty="0" err="1">
                <a:effectLst/>
              </a:rPr>
              <a:t>Boeke</a:t>
            </a:r>
            <a:r>
              <a:rPr lang="en-US" dirty="0">
                <a:effectLst/>
              </a:rPr>
              <a:t>, J.D. (2005). Identification and characterization of critical cis-acting sequences within the yeast Ty1 retrotransposon. RNA </a:t>
            </a:r>
            <a:r>
              <a:rPr lang="en-US" i="1" dirty="0">
                <a:effectLst/>
              </a:rPr>
              <a:t>11</a:t>
            </a:r>
            <a:r>
              <a:rPr lang="en-US" dirty="0">
                <a:effectLst/>
              </a:rPr>
              <a:t>, 308–322.</a:t>
            </a:r>
          </a:p>
          <a:p>
            <a:r>
              <a:rPr lang="en-US" dirty="0">
                <a:effectLst/>
              </a:rPr>
              <a:t>Huang, Q., </a:t>
            </a:r>
            <a:r>
              <a:rPr lang="en-US" dirty="0" err="1">
                <a:effectLst/>
              </a:rPr>
              <a:t>Purzycka</a:t>
            </a:r>
            <a:r>
              <a:rPr lang="en-US" dirty="0">
                <a:effectLst/>
              </a:rPr>
              <a:t>, K.J., </a:t>
            </a:r>
            <a:r>
              <a:rPr lang="en-US" dirty="0" err="1">
                <a:effectLst/>
              </a:rPr>
              <a:t>Lusvarghi</a:t>
            </a:r>
            <a:r>
              <a:rPr lang="en-US" dirty="0">
                <a:effectLst/>
              </a:rPr>
              <a:t>, S., Li, D., </a:t>
            </a:r>
            <a:r>
              <a:rPr lang="en-US" dirty="0" err="1">
                <a:effectLst/>
              </a:rPr>
              <a:t>LeGrice</a:t>
            </a:r>
            <a:r>
              <a:rPr lang="en-US" dirty="0">
                <a:effectLst/>
              </a:rPr>
              <a:t>, S.F.J., and </a:t>
            </a:r>
            <a:r>
              <a:rPr lang="en-US" dirty="0" err="1">
                <a:effectLst/>
              </a:rPr>
              <a:t>Boeke</a:t>
            </a:r>
            <a:r>
              <a:rPr lang="en-US" dirty="0">
                <a:effectLst/>
              </a:rPr>
              <a:t>, J.D. (2013). Retrotransposon Ty1 RNA contains a 5′-terminal long-range pseudoknot required for efficient reverse transcription. RNA </a:t>
            </a:r>
            <a:r>
              <a:rPr lang="en-US" i="1" dirty="0">
                <a:effectLst/>
              </a:rPr>
              <a:t>19</a:t>
            </a:r>
            <a:r>
              <a:rPr lang="en-US" dirty="0">
                <a:effectLst/>
              </a:rPr>
              <a:t>, 320–332.</a:t>
            </a:r>
          </a:p>
          <a:p>
            <a:endParaRPr lang="en-US" dirty="0">
              <a:effectLst/>
            </a:endParaRPr>
          </a:p>
          <a:p>
            <a:endParaRPr lang="en-US" dirty="0"/>
          </a:p>
        </p:txBody>
      </p:sp>
    </p:spTree>
    <p:extLst>
      <p:ext uri="{BB962C8B-B14F-4D97-AF65-F5344CB8AC3E}">
        <p14:creationId xmlns:p14="http://schemas.microsoft.com/office/powerpoint/2010/main" val="131888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Medical Application Goal</a:t>
            </a:r>
          </a:p>
        </p:txBody>
      </p:sp>
      <p:sp>
        <p:nvSpPr>
          <p:cNvPr id="4" name="Oval 3"/>
          <p:cNvSpPr/>
          <p:nvPr/>
        </p:nvSpPr>
        <p:spPr>
          <a:xfrm>
            <a:off x="3027769" y="2168507"/>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98588" y="2819357"/>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37448" y="2962298"/>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396248" y="2434852"/>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87985" y="3428957"/>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52314" y="2894609"/>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17882" y="2537360"/>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36981" y="3439155"/>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12048" y="3508662"/>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322385" y="378176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7267" y="281242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8985" y="326709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39720" y="3218417"/>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41709" y="273622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35668" y="2133834"/>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2389" y="378176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90102" y="2172877"/>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846902" y="2605518"/>
            <a:ext cx="490840" cy="830997"/>
          </a:xfrm>
          <a:prstGeom prst="rect">
            <a:avLst/>
          </a:prstGeom>
          <a:noFill/>
        </p:spPr>
        <p:txBody>
          <a:bodyPr wrap="none" rtlCol="0">
            <a:spAutoFit/>
          </a:bodyPr>
          <a:lstStyle/>
          <a:p>
            <a:r>
              <a:rPr lang="en-US" sz="4800" b="1" dirty="0"/>
              <a:t>=</a:t>
            </a:r>
            <a:endParaRPr lang="en-US" b="1" dirty="0"/>
          </a:p>
        </p:txBody>
      </p:sp>
      <p:sp>
        <p:nvSpPr>
          <p:cNvPr id="42" name="TextBox 41"/>
          <p:cNvSpPr txBox="1"/>
          <p:nvPr/>
        </p:nvSpPr>
        <p:spPr>
          <a:xfrm>
            <a:off x="213052" y="4679813"/>
            <a:ext cx="1634999" cy="369332"/>
          </a:xfrm>
          <a:prstGeom prst="rect">
            <a:avLst/>
          </a:prstGeom>
          <a:noFill/>
        </p:spPr>
        <p:txBody>
          <a:bodyPr wrap="none" rtlCol="0">
            <a:spAutoFit/>
          </a:bodyPr>
          <a:lstStyle/>
          <a:p>
            <a:r>
              <a:rPr lang="en-US" dirty="0"/>
              <a:t>Plasmid System</a:t>
            </a:r>
          </a:p>
        </p:txBody>
      </p:sp>
      <p:sp>
        <p:nvSpPr>
          <p:cNvPr id="43" name="TextBox 42"/>
          <p:cNvSpPr txBox="1"/>
          <p:nvPr/>
        </p:nvSpPr>
        <p:spPr>
          <a:xfrm>
            <a:off x="3252314" y="4677760"/>
            <a:ext cx="990143" cy="646331"/>
          </a:xfrm>
          <a:prstGeom prst="rect">
            <a:avLst/>
          </a:prstGeom>
          <a:noFill/>
        </p:spPr>
        <p:txBody>
          <a:bodyPr wrap="none" rtlCol="0">
            <a:spAutoFit/>
          </a:bodyPr>
          <a:lstStyle/>
          <a:p>
            <a:pPr algn="ctr"/>
            <a:r>
              <a:rPr lang="en-US" dirty="0"/>
              <a:t>Patient’s</a:t>
            </a:r>
          </a:p>
          <a:p>
            <a:pPr algn="ctr"/>
            <a:r>
              <a:rPr lang="en-US" dirty="0"/>
              <a:t>Cells</a:t>
            </a:r>
          </a:p>
        </p:txBody>
      </p:sp>
      <p:sp>
        <p:nvSpPr>
          <p:cNvPr id="44" name="TextBox 43"/>
          <p:cNvSpPr txBox="1"/>
          <p:nvPr/>
        </p:nvSpPr>
        <p:spPr>
          <a:xfrm>
            <a:off x="5667571" y="4671746"/>
            <a:ext cx="1571264" cy="369332"/>
          </a:xfrm>
          <a:prstGeom prst="rect">
            <a:avLst/>
          </a:prstGeom>
          <a:noFill/>
        </p:spPr>
        <p:txBody>
          <a:bodyPr wrap="none" rtlCol="0">
            <a:spAutoFit/>
          </a:bodyPr>
          <a:lstStyle/>
          <a:p>
            <a:r>
              <a:rPr lang="en-US" dirty="0"/>
              <a:t>Cells + Plasmid</a:t>
            </a:r>
          </a:p>
        </p:txBody>
      </p:sp>
      <p:sp>
        <p:nvSpPr>
          <p:cNvPr id="46" name="Oval 45"/>
          <p:cNvSpPr/>
          <p:nvPr/>
        </p:nvSpPr>
        <p:spPr>
          <a:xfrm>
            <a:off x="5822839" y="208537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693658" y="273622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632518" y="2879169"/>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191318" y="2351723"/>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583055" y="3345828"/>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047384" y="2811480"/>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712952" y="2454231"/>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132051" y="3356026"/>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607118" y="3425533"/>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933842" y="2666103"/>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326875" y="2982130"/>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717855" y="3085228"/>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791114" y="3672960"/>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326875" y="3520257"/>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845035" y="3499403"/>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921104" y="2853359"/>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402779" y="246509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054402" y="2155791"/>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902109" y="2630380"/>
            <a:ext cx="490840" cy="830997"/>
          </a:xfrm>
          <a:prstGeom prst="rect">
            <a:avLst/>
          </a:prstGeom>
          <a:noFill/>
        </p:spPr>
        <p:txBody>
          <a:bodyPr wrap="none" rtlCol="0">
            <a:spAutoFit/>
          </a:bodyPr>
          <a:lstStyle/>
          <a:p>
            <a:r>
              <a:rPr lang="en-US" sz="4800" b="1" dirty="0"/>
              <a:t>+</a:t>
            </a:r>
            <a:endParaRPr lang="en-US" b="1" dirty="0"/>
          </a:p>
        </p:txBody>
      </p:sp>
    </p:spTree>
    <p:extLst>
      <p:ext uri="{BB962C8B-B14F-4D97-AF65-F5344CB8AC3E}">
        <p14:creationId xmlns:p14="http://schemas.microsoft.com/office/powerpoint/2010/main" val="317230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9725"/>
            <a:ext cx="10515600" cy="1325563"/>
          </a:xfrm>
        </p:spPr>
        <p:txBody>
          <a:bodyPr/>
          <a:lstStyle/>
          <a:p>
            <a:r>
              <a:rPr lang="en-US" dirty="0">
                <a:latin typeface="Arial" panose="020B0604020202020204" pitchFamily="34" charset="0"/>
                <a:cs typeface="Arial" panose="020B0604020202020204" pitchFamily="34" charset="0"/>
              </a:rPr>
              <a:t>Medical Application Goal</a:t>
            </a:r>
          </a:p>
        </p:txBody>
      </p:sp>
      <p:sp>
        <p:nvSpPr>
          <p:cNvPr id="44" name="TextBox 43"/>
          <p:cNvSpPr txBox="1"/>
          <p:nvPr/>
        </p:nvSpPr>
        <p:spPr>
          <a:xfrm>
            <a:off x="5667571" y="4671746"/>
            <a:ext cx="1571264" cy="369332"/>
          </a:xfrm>
          <a:prstGeom prst="rect">
            <a:avLst/>
          </a:prstGeom>
          <a:noFill/>
        </p:spPr>
        <p:txBody>
          <a:bodyPr wrap="none" rtlCol="0">
            <a:spAutoFit/>
          </a:bodyPr>
          <a:lstStyle/>
          <a:p>
            <a:r>
              <a:rPr lang="en-US" dirty="0"/>
              <a:t>Cells + Plasmid</a:t>
            </a:r>
          </a:p>
        </p:txBody>
      </p:sp>
      <p:pic>
        <p:nvPicPr>
          <p:cNvPr id="31" name="Content Placeholder 3" descr="Goldwater Figure.jpg"/>
          <p:cNvPicPr>
            <a:picLocks/>
          </p:cNvPicPr>
          <p:nvPr/>
        </p:nvPicPr>
        <p:blipFill rotWithShape="1">
          <a:blip r:embed="rId2" cstate="print"/>
          <a:srcRect r="1" b="8604"/>
          <a:stretch/>
        </p:blipFill>
        <p:spPr>
          <a:xfrm>
            <a:off x="203254" y="1594976"/>
            <a:ext cx="5179497" cy="3819750"/>
          </a:xfrm>
          <a:prstGeom prst="rect">
            <a:avLst/>
          </a:prstGeom>
        </p:spPr>
      </p:pic>
      <p:sp>
        <p:nvSpPr>
          <p:cNvPr id="66" name="Arrow: Right 65"/>
          <p:cNvSpPr/>
          <p:nvPr/>
        </p:nvSpPr>
        <p:spPr>
          <a:xfrm>
            <a:off x="7590857" y="2944942"/>
            <a:ext cx="712269" cy="41108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7" name="TextBox 66"/>
          <p:cNvSpPr txBox="1"/>
          <p:nvPr/>
        </p:nvSpPr>
        <p:spPr>
          <a:xfrm>
            <a:off x="7213916" y="1742773"/>
            <a:ext cx="1350049" cy="923330"/>
          </a:xfrm>
          <a:prstGeom prst="rect">
            <a:avLst/>
          </a:prstGeom>
          <a:noFill/>
        </p:spPr>
        <p:txBody>
          <a:bodyPr wrap="none" rtlCol="0">
            <a:spAutoFit/>
          </a:bodyPr>
          <a:lstStyle/>
          <a:p>
            <a:pPr algn="ctr"/>
            <a:r>
              <a:rPr lang="en-US" dirty="0"/>
              <a:t>Cell Specific </a:t>
            </a:r>
          </a:p>
          <a:p>
            <a:pPr algn="ctr"/>
            <a:r>
              <a:rPr lang="en-US" dirty="0"/>
              <a:t>Genome</a:t>
            </a:r>
          </a:p>
          <a:p>
            <a:pPr algn="ctr"/>
            <a:r>
              <a:rPr lang="en-US" dirty="0"/>
              <a:t>Integration</a:t>
            </a:r>
          </a:p>
        </p:txBody>
      </p:sp>
      <p:sp>
        <p:nvSpPr>
          <p:cNvPr id="69" name="TextBox 68"/>
          <p:cNvSpPr txBox="1"/>
          <p:nvPr/>
        </p:nvSpPr>
        <p:spPr>
          <a:xfrm>
            <a:off x="8394151" y="4277924"/>
            <a:ext cx="1745863" cy="646331"/>
          </a:xfrm>
          <a:prstGeom prst="rect">
            <a:avLst/>
          </a:prstGeom>
          <a:noFill/>
        </p:spPr>
        <p:txBody>
          <a:bodyPr wrap="none" rtlCol="0">
            <a:spAutoFit/>
          </a:bodyPr>
          <a:lstStyle/>
          <a:p>
            <a:pPr algn="ctr"/>
            <a:r>
              <a:rPr lang="en-US" dirty="0"/>
              <a:t>Gene Therapy to</a:t>
            </a:r>
          </a:p>
          <a:p>
            <a:pPr algn="ctr"/>
            <a:r>
              <a:rPr lang="en-US" dirty="0"/>
              <a:t>Targeted Cells</a:t>
            </a:r>
          </a:p>
        </p:txBody>
      </p:sp>
      <p:sp>
        <p:nvSpPr>
          <p:cNvPr id="45" name="Oval 44"/>
          <p:cNvSpPr/>
          <p:nvPr/>
        </p:nvSpPr>
        <p:spPr>
          <a:xfrm>
            <a:off x="5822839" y="208537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693658" y="273622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632518" y="2879169"/>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191318" y="2351723"/>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583055" y="3345828"/>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047384" y="2811480"/>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712952" y="2454231"/>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132051" y="3356026"/>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607118" y="3425533"/>
            <a:ext cx="635000" cy="6096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933842" y="2666103"/>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326875" y="2982130"/>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717855" y="3085228"/>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791114" y="3672960"/>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6326875" y="3520257"/>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845035" y="3499403"/>
            <a:ext cx="248523" cy="270798"/>
          </a:xfrm>
          <a:prstGeom prst="ellipse">
            <a:avLst/>
          </a:prstGeom>
          <a:solidFill>
            <a:schemeClr val="accent4">
              <a:lumMod val="75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921104" y="2853359"/>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402779" y="246509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054402" y="2155791"/>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667639" y="211077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9538458" y="276162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8477318" y="2904569"/>
            <a:ext cx="635000" cy="609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9036118" y="2377123"/>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9427855" y="3371228"/>
            <a:ext cx="635000" cy="609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8892184" y="2836880"/>
            <a:ext cx="635000" cy="609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8557752" y="2479631"/>
            <a:ext cx="635000" cy="609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976851" y="3381426"/>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451918" y="3450933"/>
            <a:ext cx="635000" cy="609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8778642" y="2691503"/>
            <a:ext cx="248523" cy="270798"/>
          </a:xfrm>
          <a:prstGeom prst="ellipse">
            <a:avLst/>
          </a:prstGeom>
          <a:solidFill>
            <a:schemeClr val="accent2"/>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9171675" y="3007530"/>
            <a:ext cx="248523" cy="270798"/>
          </a:xfrm>
          <a:prstGeom prst="ellipse">
            <a:avLst/>
          </a:prstGeom>
          <a:solidFill>
            <a:schemeClr val="accent2"/>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8562655" y="3110628"/>
            <a:ext cx="248523" cy="270798"/>
          </a:xfrm>
          <a:prstGeom prst="ellipse">
            <a:avLst/>
          </a:prstGeom>
          <a:solidFill>
            <a:schemeClr val="accent2"/>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635914" y="3698360"/>
            <a:ext cx="248523" cy="270798"/>
          </a:xfrm>
          <a:prstGeom prst="ellipse">
            <a:avLst/>
          </a:prstGeom>
          <a:solidFill>
            <a:schemeClr val="accent2"/>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9171675" y="3545657"/>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9689835" y="3524803"/>
            <a:ext cx="248523" cy="270798"/>
          </a:xfrm>
          <a:prstGeom prst="ellipse">
            <a:avLst/>
          </a:prstGeom>
          <a:solidFill>
            <a:schemeClr val="accent2"/>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9765904" y="2878759"/>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9247579" y="249049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8899202" y="2181191"/>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43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Goldwater Figure.jpg"/>
          <p:cNvPicPr>
            <a:picLocks/>
          </p:cNvPicPr>
          <p:nvPr/>
        </p:nvPicPr>
        <p:blipFill rotWithShape="1">
          <a:blip r:embed="rId3" cstate="print"/>
          <a:srcRect r="1" b="8604"/>
          <a:stretch/>
        </p:blipFill>
        <p:spPr>
          <a:xfrm>
            <a:off x="4726940" y="1904281"/>
            <a:ext cx="6233160" cy="4272681"/>
          </a:xfrm>
          <a:prstGeom prst="rect">
            <a:avLst/>
          </a:prstGeom>
        </p:spPr>
      </p:pic>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Need for Inducible, Efficient Genome Modification (Medical)</a:t>
            </a:r>
          </a:p>
        </p:txBody>
      </p:sp>
      <p:sp>
        <p:nvSpPr>
          <p:cNvPr id="3" name="Content Placeholder 2"/>
          <p:cNvSpPr>
            <a:spLocks noGrp="1"/>
          </p:cNvSpPr>
          <p:nvPr>
            <p:ph idx="1"/>
          </p:nvPr>
        </p:nvSpPr>
        <p:spPr>
          <a:xfrm>
            <a:off x="838200" y="1825625"/>
            <a:ext cx="3797807" cy="4351338"/>
          </a:xfrm>
        </p:spPr>
        <p:txBody>
          <a:bodyPr>
            <a:normAutofit/>
          </a:bodyPr>
          <a:lstStyle/>
          <a:p>
            <a:r>
              <a:rPr lang="en-US" sz="2400" dirty="0">
                <a:latin typeface="Arial" panose="020B0604020202020204" pitchFamily="34" charset="0"/>
                <a:cs typeface="Arial" panose="020B0604020202020204" pitchFamily="34" charset="0"/>
              </a:rPr>
              <a:t>Cell-subtype specific genome modification</a:t>
            </a:r>
          </a:p>
          <a:p>
            <a:pPr lvl="1"/>
            <a:r>
              <a:rPr lang="en-US" sz="2000" dirty="0">
                <a:latin typeface="Arial" panose="020B0604020202020204" pitchFamily="34" charset="0"/>
                <a:cs typeface="Arial" panose="020B0604020202020204" pitchFamily="34" charset="0"/>
              </a:rPr>
              <a:t>Limits quantity of editing</a:t>
            </a:r>
          </a:p>
          <a:p>
            <a:pPr lvl="1"/>
            <a:r>
              <a:rPr lang="en-US" sz="2000" dirty="0">
                <a:latin typeface="Arial" panose="020B0604020202020204" pitchFamily="34" charset="0"/>
                <a:cs typeface="Arial" panose="020B0604020202020204" pitchFamily="34" charset="0"/>
              </a:rPr>
              <a:t>Limit off-target effects</a:t>
            </a:r>
          </a:p>
          <a:p>
            <a:r>
              <a:rPr lang="en-US" sz="2400" dirty="0">
                <a:latin typeface="Arial" panose="020B0604020202020204" pitchFamily="34" charset="0"/>
                <a:cs typeface="Arial" panose="020B0604020202020204" pitchFamily="34" charset="0"/>
              </a:rPr>
              <a:t>Activate in cancerous cell lines to deliver gene payload</a:t>
            </a:r>
          </a:p>
          <a:p>
            <a:r>
              <a:rPr lang="en-US" sz="2400" dirty="0">
                <a:latin typeface="Arial" panose="020B0604020202020204" pitchFamily="34" charset="0"/>
                <a:cs typeface="Arial" panose="020B0604020202020204" pitchFamily="34" charset="0"/>
              </a:rPr>
              <a:t>Restore expression of damaged genes</a:t>
            </a:r>
          </a:p>
          <a:p>
            <a:pPr lvl="1"/>
            <a:endParaRPr lang="en-US" sz="18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0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SCRIBE</a:t>
            </a:r>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2743199" y="2698899"/>
            <a:ext cx="1056700" cy="369332"/>
          </a:xfrm>
          <a:prstGeom prst="rect">
            <a:avLst/>
          </a:prstGeom>
          <a:noFill/>
        </p:spPr>
        <p:txBody>
          <a:bodyPr wrap="none" rtlCol="0">
            <a:spAutoFit/>
          </a:bodyPr>
          <a:lstStyle/>
          <a:p>
            <a:r>
              <a:rPr lang="en-US" b="1" dirty="0"/>
              <a:t>SCRIBE</a:t>
            </a:r>
          </a:p>
        </p:txBody>
      </p:sp>
      <p:pic>
        <p:nvPicPr>
          <p:cNvPr id="5" name="Picture 2"/>
          <p:cNvPicPr>
            <a:picLocks noChangeAspect="1" noChangeArrowheads="1"/>
          </p:cNvPicPr>
          <p:nvPr/>
        </p:nvPicPr>
        <p:blipFill>
          <a:blip r:embed="rId2" cstate="print"/>
          <a:srcRect l="22741" t="42136" r="57464" b="43863"/>
          <a:stretch>
            <a:fillRect/>
          </a:stretch>
        </p:blipFill>
        <p:spPr bwMode="auto">
          <a:xfrm>
            <a:off x="2895599" y="3048000"/>
            <a:ext cx="2133600" cy="102378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6666" r="20726" b="51081"/>
          <a:stretch>
            <a:fillRect/>
          </a:stretch>
        </p:blipFill>
        <p:spPr bwMode="auto">
          <a:xfrm>
            <a:off x="4800599" y="2514600"/>
            <a:ext cx="4150124" cy="1724271"/>
          </a:xfrm>
          <a:prstGeom prst="rect">
            <a:avLst/>
          </a:prstGeom>
          <a:noFill/>
          <a:ln w="9525">
            <a:noFill/>
            <a:miter lim="800000"/>
            <a:headEnd/>
            <a:tailEnd/>
          </a:ln>
          <a:effectLst/>
        </p:spPr>
      </p:pic>
      <p:sp>
        <p:nvSpPr>
          <p:cNvPr id="7" name="Rectangle 6"/>
          <p:cNvSpPr/>
          <p:nvPr/>
        </p:nvSpPr>
        <p:spPr>
          <a:xfrm>
            <a:off x="5105399" y="3733800"/>
            <a:ext cx="762000" cy="76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3" cstate="print"/>
          <a:srcRect l="48611" t="51081"/>
          <a:stretch>
            <a:fillRect/>
          </a:stretch>
        </p:blipFill>
        <p:spPr bwMode="auto">
          <a:xfrm>
            <a:off x="4419599" y="4419600"/>
            <a:ext cx="2937274" cy="1724271"/>
          </a:xfrm>
          <a:prstGeom prst="rect">
            <a:avLst/>
          </a:prstGeom>
          <a:noFill/>
          <a:ln w="9525">
            <a:noFill/>
            <a:miter lim="800000"/>
            <a:headEnd/>
            <a:tailEnd/>
          </a:ln>
          <a:effectLst/>
        </p:spPr>
      </p:pic>
      <p:sp>
        <p:nvSpPr>
          <p:cNvPr id="9" name="Rectangle 8"/>
          <p:cNvSpPr/>
          <p:nvPr/>
        </p:nvSpPr>
        <p:spPr>
          <a:xfrm>
            <a:off x="4267199" y="3778468"/>
            <a:ext cx="762000" cy="76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73797" y="5029200"/>
            <a:ext cx="1826141" cy="369332"/>
          </a:xfrm>
          <a:prstGeom prst="rect">
            <a:avLst/>
          </a:prstGeom>
          <a:solidFill>
            <a:schemeClr val="bg1"/>
          </a:solidFill>
        </p:spPr>
        <p:txBody>
          <a:bodyPr wrap="none" rtlCol="0">
            <a:spAutoFit/>
          </a:bodyPr>
          <a:lstStyle/>
          <a:p>
            <a:r>
              <a:rPr lang="en-US" dirty="0"/>
              <a:t>SCRIBE </a:t>
            </a:r>
            <a:r>
              <a:rPr lang="en-US" dirty="0" err="1"/>
              <a:t>ssDNA</a:t>
            </a:r>
            <a:endParaRPr lang="en-US" dirty="0"/>
          </a:p>
        </p:txBody>
      </p:sp>
      <p:sp>
        <p:nvSpPr>
          <p:cNvPr id="11" name="Rectangle 10"/>
          <p:cNvSpPr/>
          <p:nvPr/>
        </p:nvSpPr>
        <p:spPr>
          <a:xfrm>
            <a:off x="5638799" y="5181600"/>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399" y="3429000"/>
            <a:ext cx="319318" cy="369332"/>
          </a:xfrm>
          <a:prstGeom prst="rect">
            <a:avLst/>
          </a:prstGeom>
          <a:noFill/>
        </p:spPr>
        <p:txBody>
          <a:bodyPr wrap="none" rtlCol="0">
            <a:spAutoFit/>
          </a:bodyPr>
          <a:lstStyle/>
          <a:p>
            <a:r>
              <a:rPr lang="en-US" b="1" dirty="0"/>
              <a:t>+</a:t>
            </a:r>
          </a:p>
        </p:txBody>
      </p:sp>
      <p:sp>
        <p:nvSpPr>
          <p:cNvPr id="13" name="Oval 12"/>
          <p:cNvSpPr/>
          <p:nvPr/>
        </p:nvSpPr>
        <p:spPr>
          <a:xfrm>
            <a:off x="2362199" y="1371600"/>
            <a:ext cx="7162800" cy="5181600"/>
          </a:xfrm>
          <a:prstGeom prst="ellipse">
            <a:avLst/>
          </a:prstGeom>
          <a:solidFill>
            <a:srgbClr val="FEB80A">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p:cNvSpPr txBox="1"/>
          <p:nvPr/>
        </p:nvSpPr>
        <p:spPr>
          <a:xfrm rot="19997045">
            <a:off x="3505199" y="1524000"/>
            <a:ext cx="582211" cy="369332"/>
          </a:xfrm>
          <a:prstGeom prst="rect">
            <a:avLst/>
          </a:prstGeom>
          <a:noFill/>
        </p:spPr>
        <p:txBody>
          <a:bodyPr wrap="none" rtlCol="0">
            <a:spAutoFit/>
          </a:bodyPr>
          <a:lstStyle/>
          <a:p>
            <a:r>
              <a:rPr lang="en-US" dirty="0"/>
              <a:t>Cell</a:t>
            </a:r>
          </a:p>
        </p:txBody>
      </p:sp>
      <p:sp>
        <p:nvSpPr>
          <p:cNvPr id="15" name="Rectangle 14"/>
          <p:cNvSpPr/>
          <p:nvPr/>
        </p:nvSpPr>
        <p:spPr>
          <a:xfrm>
            <a:off x="9359899" y="6409660"/>
            <a:ext cx="2569871" cy="369332"/>
          </a:xfrm>
          <a:prstGeom prst="rect">
            <a:avLst/>
          </a:prstGeom>
        </p:spPr>
        <p:txBody>
          <a:bodyPr wrap="none">
            <a:spAutoFit/>
          </a:bodyPr>
          <a:lstStyle/>
          <a:p>
            <a:r>
              <a:rPr lang="en-US" dirty="0"/>
              <a:t>(</a:t>
            </a:r>
            <a:r>
              <a:rPr lang="en-US" dirty="0" err="1"/>
              <a:t>Farzadfard</a:t>
            </a:r>
            <a:r>
              <a:rPr lang="en-US" dirty="0"/>
              <a:t> and Lu, 2014)</a:t>
            </a:r>
          </a:p>
        </p:txBody>
      </p:sp>
    </p:spTree>
    <p:extLst>
      <p:ext uri="{BB962C8B-B14F-4D97-AF65-F5344CB8AC3E}">
        <p14:creationId xmlns:p14="http://schemas.microsoft.com/office/powerpoint/2010/main" val="510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Synthetic Biology?</a:t>
            </a:r>
          </a:p>
        </p:txBody>
      </p:sp>
      <p:sp>
        <p:nvSpPr>
          <p:cNvPr id="3" name="Content Placeholder 2"/>
          <p:cNvSpPr>
            <a:spLocks noGrp="1"/>
          </p:cNvSpPr>
          <p:nvPr>
            <p:ph idx="1"/>
          </p:nvPr>
        </p:nvSpPr>
        <p:spPr/>
        <p:txBody>
          <a:bodyPr/>
          <a:lstStyle/>
          <a:p>
            <a:r>
              <a:rPr lang="en-US" sz="2000" dirty="0"/>
              <a:t>Design and engineer of biology for useful purposes</a:t>
            </a:r>
          </a:p>
          <a:p>
            <a:pPr lvl="1"/>
            <a:r>
              <a:rPr lang="en-US" sz="1800" dirty="0"/>
              <a:t>Biofuels</a:t>
            </a:r>
          </a:p>
          <a:p>
            <a:pPr lvl="1"/>
            <a:r>
              <a:rPr lang="en-US" sz="1800" dirty="0"/>
              <a:t>Therapeutics</a:t>
            </a:r>
          </a:p>
          <a:p>
            <a:pPr lvl="1"/>
            <a:r>
              <a:rPr lang="en-US" sz="1800" dirty="0"/>
              <a:t>Waste Management</a:t>
            </a:r>
          </a:p>
          <a:p>
            <a:pPr lvl="1"/>
            <a:r>
              <a:rPr lang="en-US" sz="1800" dirty="0"/>
              <a:t>Compound Production</a:t>
            </a:r>
          </a:p>
          <a:p>
            <a:r>
              <a:rPr lang="en-US" sz="2000" dirty="0"/>
              <a:t>Cellular Factories</a:t>
            </a:r>
          </a:p>
          <a:p>
            <a:pPr lvl="1"/>
            <a:endParaRPr lang="en-US" dirty="0"/>
          </a:p>
          <a:p>
            <a:endParaRPr lang="en-US" dirty="0"/>
          </a:p>
          <a:p>
            <a:endParaRPr lang="en-US" dirty="0"/>
          </a:p>
        </p:txBody>
      </p:sp>
      <p:sp>
        <p:nvSpPr>
          <p:cNvPr id="6" name="Rectangle 5"/>
          <p:cNvSpPr/>
          <p:nvPr/>
        </p:nvSpPr>
        <p:spPr>
          <a:xfrm>
            <a:off x="10640094" y="6503883"/>
            <a:ext cx="1720467" cy="276999"/>
          </a:xfrm>
          <a:prstGeom prst="rect">
            <a:avLst/>
          </a:prstGeom>
        </p:spPr>
        <p:txBody>
          <a:bodyPr wrap="square">
            <a:spAutoFit/>
          </a:bodyPr>
          <a:lstStyle/>
          <a:p>
            <a:r>
              <a:rPr lang="en-US" sz="1200" dirty="0"/>
              <a:t>syntheticbiology.org</a:t>
            </a:r>
          </a:p>
        </p:txBody>
      </p:sp>
    </p:spTree>
    <p:extLst>
      <p:ext uri="{BB962C8B-B14F-4D97-AF65-F5344CB8AC3E}">
        <p14:creationId xmlns:p14="http://schemas.microsoft.com/office/powerpoint/2010/main" val="345126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Ty1 Retrotransposon</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t="4254" b="1465"/>
          <a:stretch/>
        </p:blipFill>
        <p:spPr>
          <a:xfrm>
            <a:off x="603250" y="1549401"/>
            <a:ext cx="8045450" cy="4648483"/>
          </a:xfrm>
          <a:prstGeom prst="rect">
            <a:avLst/>
          </a:prstGeom>
        </p:spPr>
      </p:pic>
      <p:sp>
        <p:nvSpPr>
          <p:cNvPr id="6" name="Rectangle 5"/>
          <p:cNvSpPr/>
          <p:nvPr/>
        </p:nvSpPr>
        <p:spPr>
          <a:xfrm>
            <a:off x="9456254" y="6488668"/>
            <a:ext cx="2017091" cy="369332"/>
          </a:xfrm>
          <a:prstGeom prst="rect">
            <a:avLst/>
          </a:prstGeom>
        </p:spPr>
        <p:txBody>
          <a:bodyPr wrap="none">
            <a:spAutoFit/>
          </a:bodyPr>
          <a:lstStyle/>
          <a:p>
            <a:r>
              <a:rPr lang="en-US" dirty="0"/>
              <a:t>(</a:t>
            </a:r>
            <a:r>
              <a:rPr lang="en-US" dirty="0" err="1"/>
              <a:t>Curcio</a:t>
            </a:r>
            <a:r>
              <a:rPr lang="en-US" dirty="0"/>
              <a:t> et al., 2015)</a:t>
            </a:r>
          </a:p>
        </p:txBody>
      </p:sp>
    </p:spTree>
    <p:extLst>
      <p:ext uri="{BB962C8B-B14F-4D97-AF65-F5344CB8AC3E}">
        <p14:creationId xmlns:p14="http://schemas.microsoft.com/office/powerpoint/2010/main" val="43357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Designed Donor Plasmid Activity</a:t>
            </a:r>
          </a:p>
        </p:txBody>
      </p:sp>
      <p:sp>
        <p:nvSpPr>
          <p:cNvPr id="3" name="Content Placeholder 2"/>
          <p:cNvSpPr>
            <a:spLocks noGrp="1"/>
          </p:cNvSpPr>
          <p:nvPr>
            <p:ph idx="1"/>
          </p:nvPr>
        </p:nvSpPr>
        <p:spPr>
          <a:xfrm>
            <a:off x="838200" y="1825625"/>
            <a:ext cx="5065776" cy="4351338"/>
          </a:xfrm>
        </p:spPr>
        <p:txBody>
          <a:bodyPr>
            <a:normAutofit/>
          </a:bodyPr>
          <a:lstStyle/>
          <a:p>
            <a:r>
              <a:rPr lang="en-US" sz="2400" dirty="0"/>
              <a:t>Ty1 Donor contains an artificial intron </a:t>
            </a:r>
          </a:p>
          <a:p>
            <a:r>
              <a:rPr lang="en-US" sz="2400" dirty="0"/>
              <a:t>Intron splices prior to reverse transcription and genome integration</a:t>
            </a:r>
          </a:p>
          <a:p>
            <a:r>
              <a:rPr lang="en-US" sz="2400" dirty="0"/>
              <a:t>Proper expression of gene payload occurs from genome</a:t>
            </a:r>
          </a:p>
          <a:p>
            <a:r>
              <a:rPr lang="en-US" sz="2400" dirty="0"/>
              <a:t>Intron is designed to limit expression of gene payload from delivery Ty1 Donor plasmid</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976" y="1546753"/>
            <a:ext cx="5870448" cy="310788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722" t="14151" r="10288" b="41178"/>
          <a:stretch/>
        </p:blipFill>
        <p:spPr>
          <a:xfrm>
            <a:off x="6096000" y="4982547"/>
            <a:ext cx="5486400" cy="1707436"/>
          </a:xfrm>
          <a:prstGeom prst="rect">
            <a:avLst/>
          </a:prstGeom>
        </p:spPr>
      </p:pic>
    </p:spTree>
    <p:extLst>
      <p:ext uri="{BB962C8B-B14F-4D97-AF65-F5344CB8AC3E}">
        <p14:creationId xmlns:p14="http://schemas.microsoft.com/office/powerpoint/2010/main" val="225611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Designed Donor Plasmid Activity</a:t>
            </a:r>
          </a:p>
        </p:txBody>
      </p:sp>
      <p:sp>
        <p:nvSpPr>
          <p:cNvPr id="3" name="Content Placeholder 2"/>
          <p:cNvSpPr>
            <a:spLocks noGrp="1"/>
          </p:cNvSpPr>
          <p:nvPr>
            <p:ph idx="1"/>
          </p:nvPr>
        </p:nvSpPr>
        <p:spPr>
          <a:xfrm>
            <a:off x="838200" y="1825625"/>
            <a:ext cx="4889500" cy="4351338"/>
          </a:xfrm>
        </p:spPr>
        <p:txBody>
          <a:bodyPr>
            <a:normAutofit/>
          </a:bodyPr>
          <a:lstStyle/>
          <a:p>
            <a:r>
              <a:rPr lang="en-US" sz="2400" dirty="0"/>
              <a:t>Artificial intron blocks unwanted expression of gene payload</a:t>
            </a:r>
          </a:p>
          <a:p>
            <a:r>
              <a:rPr lang="en-US" sz="2400" dirty="0"/>
              <a:t>Directional splicing does not allow for splicing to occur when transcription begins from the payload promoter</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309" t="15609" r="29409" b="6745"/>
          <a:stretch/>
        </p:blipFill>
        <p:spPr>
          <a:xfrm>
            <a:off x="6004052" y="1436688"/>
            <a:ext cx="5413248" cy="363116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3722" t="14151" r="10288" b="41178"/>
          <a:stretch/>
        </p:blipFill>
        <p:spPr>
          <a:xfrm>
            <a:off x="6096000" y="4982547"/>
            <a:ext cx="5486400" cy="1707436"/>
          </a:xfrm>
          <a:prstGeom prst="rect">
            <a:avLst/>
          </a:prstGeom>
        </p:spPr>
      </p:pic>
    </p:spTree>
    <p:extLst>
      <p:ext uri="{BB962C8B-B14F-4D97-AF65-F5344CB8AC3E}">
        <p14:creationId xmlns:p14="http://schemas.microsoft.com/office/powerpoint/2010/main" val="242194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Designed Helper Plasmid</a:t>
            </a: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400" dirty="0"/>
              <a:t>Helper 1 (Two ORF transcribed from one GAL promoter)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000" dirty="0"/>
              <a:t>Helper 2 (Two ORF separated and transcribed from two GAL promoters)</a:t>
            </a:r>
          </a:p>
          <a:p>
            <a:pPr marL="0" indent="0">
              <a:buNone/>
            </a:pPr>
            <a:endParaRPr lang="en-US" dirty="0"/>
          </a:p>
        </p:txBody>
      </p:sp>
      <p:sp>
        <p:nvSpPr>
          <p:cNvPr id="5" name="Rectangle 4"/>
          <p:cNvSpPr/>
          <p:nvPr/>
        </p:nvSpPr>
        <p:spPr>
          <a:xfrm>
            <a:off x="4338485" y="2813064"/>
            <a:ext cx="1316805" cy="47707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82791" y="2813064"/>
            <a:ext cx="1047282" cy="47383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01603" y="2805266"/>
            <a:ext cx="2007704" cy="47707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8"/>
          <p:cNvSpPr/>
          <p:nvPr/>
        </p:nvSpPr>
        <p:spPr>
          <a:xfrm rot="5400000" flipH="1">
            <a:off x="1773969" y="2139590"/>
            <a:ext cx="542975" cy="788376"/>
          </a:xfrm>
          <a:prstGeom prst="bentUpArrow">
            <a:avLst>
              <a:gd name="adj1" fmla="val 31238"/>
              <a:gd name="adj2" fmla="val 25000"/>
              <a:gd name="adj3" fmla="val 49949"/>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389038" y="5360504"/>
            <a:ext cx="1316805" cy="47707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82791" y="5376406"/>
            <a:ext cx="1047282" cy="47383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70568" y="5368608"/>
            <a:ext cx="2007704" cy="47707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Up 16"/>
          <p:cNvSpPr/>
          <p:nvPr/>
        </p:nvSpPr>
        <p:spPr>
          <a:xfrm rot="5400000" flipH="1">
            <a:off x="1742934" y="4702932"/>
            <a:ext cx="542975" cy="788376"/>
          </a:xfrm>
          <a:prstGeom prst="bentUpArrow">
            <a:avLst>
              <a:gd name="adj1" fmla="val 31238"/>
              <a:gd name="adj2" fmla="val 25000"/>
              <a:gd name="adj3" fmla="val 49949"/>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322323" y="5361984"/>
            <a:ext cx="2007704" cy="47707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Bent-Up 18"/>
          <p:cNvSpPr/>
          <p:nvPr/>
        </p:nvSpPr>
        <p:spPr>
          <a:xfrm rot="5400000" flipH="1">
            <a:off x="4994689" y="4696308"/>
            <a:ext cx="542975" cy="788376"/>
          </a:xfrm>
          <a:prstGeom prst="bentUpArrow">
            <a:avLst>
              <a:gd name="adj1" fmla="val 31238"/>
              <a:gd name="adj2" fmla="val 25000"/>
              <a:gd name="adj3" fmla="val 49949"/>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98303" y="2884351"/>
            <a:ext cx="616259" cy="369332"/>
          </a:xfrm>
          <a:prstGeom prst="rect">
            <a:avLst/>
          </a:prstGeom>
          <a:noFill/>
        </p:spPr>
        <p:txBody>
          <a:bodyPr wrap="none" rtlCol="0">
            <a:spAutoFit/>
          </a:bodyPr>
          <a:lstStyle/>
          <a:p>
            <a:r>
              <a:rPr lang="en-US" b="1" dirty="0"/>
              <a:t>GAG</a:t>
            </a:r>
          </a:p>
        </p:txBody>
      </p:sp>
      <p:sp>
        <p:nvSpPr>
          <p:cNvPr id="21" name="TextBox 20"/>
          <p:cNvSpPr txBox="1"/>
          <p:nvPr/>
        </p:nvSpPr>
        <p:spPr>
          <a:xfrm>
            <a:off x="3398303" y="5424354"/>
            <a:ext cx="616259" cy="369332"/>
          </a:xfrm>
          <a:prstGeom prst="rect">
            <a:avLst/>
          </a:prstGeom>
          <a:noFill/>
        </p:spPr>
        <p:txBody>
          <a:bodyPr wrap="none" rtlCol="0">
            <a:spAutoFit/>
          </a:bodyPr>
          <a:lstStyle/>
          <a:p>
            <a:r>
              <a:rPr lang="en-US" b="1" dirty="0"/>
              <a:t>GAG</a:t>
            </a:r>
          </a:p>
        </p:txBody>
      </p:sp>
      <p:sp>
        <p:nvSpPr>
          <p:cNvPr id="22" name="TextBox 21"/>
          <p:cNvSpPr txBox="1"/>
          <p:nvPr/>
        </p:nvSpPr>
        <p:spPr>
          <a:xfrm>
            <a:off x="6766754" y="5406935"/>
            <a:ext cx="561372" cy="369332"/>
          </a:xfrm>
          <a:prstGeom prst="rect">
            <a:avLst/>
          </a:prstGeom>
          <a:noFill/>
        </p:spPr>
        <p:txBody>
          <a:bodyPr wrap="none" rtlCol="0">
            <a:spAutoFit/>
          </a:bodyPr>
          <a:lstStyle/>
          <a:p>
            <a:r>
              <a:rPr lang="en-US" b="1" dirty="0"/>
              <a:t>POL</a:t>
            </a:r>
          </a:p>
        </p:txBody>
      </p:sp>
      <p:sp>
        <p:nvSpPr>
          <p:cNvPr id="23" name="TextBox 22"/>
          <p:cNvSpPr txBox="1"/>
          <p:nvPr/>
        </p:nvSpPr>
        <p:spPr>
          <a:xfrm>
            <a:off x="4716201" y="2871283"/>
            <a:ext cx="561372" cy="369332"/>
          </a:xfrm>
          <a:prstGeom prst="rect">
            <a:avLst/>
          </a:prstGeom>
          <a:noFill/>
        </p:spPr>
        <p:txBody>
          <a:bodyPr wrap="none" rtlCol="0">
            <a:spAutoFit/>
          </a:bodyPr>
          <a:lstStyle/>
          <a:p>
            <a:r>
              <a:rPr lang="en-US" b="1" dirty="0"/>
              <a:t>POL</a:t>
            </a:r>
          </a:p>
        </p:txBody>
      </p:sp>
      <p:sp>
        <p:nvSpPr>
          <p:cNvPr id="24" name="TextBox 23"/>
          <p:cNvSpPr txBox="1"/>
          <p:nvPr/>
        </p:nvSpPr>
        <p:spPr>
          <a:xfrm>
            <a:off x="1005681" y="2488543"/>
            <a:ext cx="569387" cy="369332"/>
          </a:xfrm>
          <a:prstGeom prst="rect">
            <a:avLst/>
          </a:prstGeom>
          <a:noFill/>
        </p:spPr>
        <p:txBody>
          <a:bodyPr wrap="none" rtlCol="0">
            <a:spAutoFit/>
          </a:bodyPr>
          <a:lstStyle/>
          <a:p>
            <a:r>
              <a:rPr lang="en-US" b="1" dirty="0"/>
              <a:t>GAL</a:t>
            </a:r>
          </a:p>
        </p:txBody>
      </p:sp>
      <p:sp>
        <p:nvSpPr>
          <p:cNvPr id="25" name="TextBox 24"/>
          <p:cNvSpPr txBox="1"/>
          <p:nvPr/>
        </p:nvSpPr>
        <p:spPr>
          <a:xfrm>
            <a:off x="1005681" y="5040449"/>
            <a:ext cx="569387" cy="369332"/>
          </a:xfrm>
          <a:prstGeom prst="rect">
            <a:avLst/>
          </a:prstGeom>
          <a:noFill/>
        </p:spPr>
        <p:txBody>
          <a:bodyPr wrap="none" rtlCol="0">
            <a:spAutoFit/>
          </a:bodyPr>
          <a:lstStyle/>
          <a:p>
            <a:r>
              <a:rPr lang="en-US" b="1" dirty="0"/>
              <a:t>GAL</a:t>
            </a:r>
          </a:p>
        </p:txBody>
      </p:sp>
      <p:sp>
        <p:nvSpPr>
          <p:cNvPr id="26" name="TextBox 25"/>
          <p:cNvSpPr txBox="1"/>
          <p:nvPr/>
        </p:nvSpPr>
        <p:spPr>
          <a:xfrm>
            <a:off x="4235467" y="5024903"/>
            <a:ext cx="569387" cy="369332"/>
          </a:xfrm>
          <a:prstGeom prst="rect">
            <a:avLst/>
          </a:prstGeom>
          <a:noFill/>
        </p:spPr>
        <p:txBody>
          <a:bodyPr wrap="none" rtlCol="0">
            <a:spAutoFit/>
          </a:bodyPr>
          <a:lstStyle/>
          <a:p>
            <a:r>
              <a:rPr lang="en-US" b="1" dirty="0"/>
              <a:t>GAL</a:t>
            </a:r>
          </a:p>
        </p:txBody>
      </p:sp>
    </p:spTree>
    <p:extLst>
      <p:ext uri="{BB962C8B-B14F-4D97-AF65-F5344CB8AC3E}">
        <p14:creationId xmlns:p14="http://schemas.microsoft.com/office/powerpoint/2010/main" val="351353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Expected Non-Induced Control Activity</a:t>
            </a:r>
          </a:p>
        </p:txBody>
      </p:sp>
      <p:pic>
        <p:nvPicPr>
          <p:cNvPr id="4" name="Picture 4" descr="C:\Users\Brandon\Desktop\Lab\SCRIBE CRISPR Project\GFP Confirmation 1st Round and msrmsd GFP No Result\BD09052016 Positive Negative control copy.jpg"/>
          <p:cNvPicPr>
            <a:picLocks noGrp="1" noChangeAspect="1" noChangeArrowheads="1"/>
          </p:cNvPicPr>
          <p:nvPr>
            <p:ph idx="1"/>
          </p:nvPr>
        </p:nvPicPr>
        <p:blipFill>
          <a:blip r:embed="rId2" cstate="print"/>
          <a:srcRect/>
          <a:stretch>
            <a:fillRect/>
          </a:stretch>
        </p:blipFill>
        <p:spPr bwMode="auto">
          <a:xfrm>
            <a:off x="408000" y="2113493"/>
            <a:ext cx="4026945" cy="4351338"/>
          </a:xfrm>
          <a:prstGeom prst="rect">
            <a:avLst/>
          </a:prstGeom>
          <a:noFill/>
        </p:spPr>
      </p:pic>
      <p:sp>
        <p:nvSpPr>
          <p:cNvPr id="5" name="TextBox 4"/>
          <p:cNvSpPr txBox="1"/>
          <p:nvPr/>
        </p:nvSpPr>
        <p:spPr>
          <a:xfrm>
            <a:off x="1608673" y="5880101"/>
            <a:ext cx="261610" cy="369332"/>
          </a:xfrm>
          <a:prstGeom prst="rect">
            <a:avLst/>
          </a:prstGeom>
          <a:noFill/>
        </p:spPr>
        <p:txBody>
          <a:bodyPr wrap="none" rtlCol="0">
            <a:spAutoFit/>
          </a:bodyPr>
          <a:lstStyle/>
          <a:p>
            <a:r>
              <a:rPr lang="en-US" b="1" dirty="0"/>
              <a:t>-</a:t>
            </a:r>
          </a:p>
        </p:txBody>
      </p:sp>
      <p:sp>
        <p:nvSpPr>
          <p:cNvPr id="6" name="TextBox 5"/>
          <p:cNvSpPr txBox="1"/>
          <p:nvPr/>
        </p:nvSpPr>
        <p:spPr>
          <a:xfrm>
            <a:off x="3062282" y="5880101"/>
            <a:ext cx="319318" cy="369332"/>
          </a:xfrm>
          <a:prstGeom prst="rect">
            <a:avLst/>
          </a:prstGeom>
          <a:noFill/>
        </p:spPr>
        <p:txBody>
          <a:bodyPr wrap="none" rtlCol="0">
            <a:spAutoFit/>
          </a:bodyPr>
          <a:lstStyle/>
          <a:p>
            <a:r>
              <a:rPr lang="en-US" b="1" dirty="0"/>
              <a:t>+</a:t>
            </a:r>
          </a:p>
        </p:txBody>
      </p:sp>
      <p:sp>
        <p:nvSpPr>
          <p:cNvPr id="7" name="TextBox 6"/>
          <p:cNvSpPr txBox="1"/>
          <p:nvPr/>
        </p:nvSpPr>
        <p:spPr>
          <a:xfrm>
            <a:off x="1372787" y="1657114"/>
            <a:ext cx="2646878" cy="369332"/>
          </a:xfrm>
          <a:prstGeom prst="rect">
            <a:avLst/>
          </a:prstGeom>
          <a:noFill/>
        </p:spPr>
        <p:txBody>
          <a:bodyPr wrap="none" rtlCol="0">
            <a:spAutoFit/>
          </a:bodyPr>
          <a:lstStyle/>
          <a:p>
            <a:r>
              <a:rPr lang="en-US" dirty="0"/>
              <a:t>Non-Induced (Glucose)</a:t>
            </a:r>
          </a:p>
        </p:txBody>
      </p:sp>
      <p:sp>
        <p:nvSpPr>
          <p:cNvPr id="16" name="Rectangle 15"/>
          <p:cNvSpPr/>
          <p:nvPr/>
        </p:nvSpPr>
        <p:spPr>
          <a:xfrm>
            <a:off x="2684780" y="3441700"/>
            <a:ext cx="1066800" cy="187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152900" y="3365832"/>
            <a:ext cx="3290388"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No Induction of Ty1 System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No GFP Integration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No GFP Expression</a:t>
            </a:r>
          </a:p>
        </p:txBody>
      </p:sp>
      <p:sp>
        <p:nvSpPr>
          <p:cNvPr id="9" name="TextBox 8"/>
          <p:cNvSpPr txBox="1"/>
          <p:nvPr/>
        </p:nvSpPr>
        <p:spPr>
          <a:xfrm>
            <a:off x="774700" y="5892800"/>
            <a:ext cx="712054" cy="400110"/>
          </a:xfrm>
          <a:prstGeom prst="rect">
            <a:avLst/>
          </a:prstGeom>
          <a:noFill/>
        </p:spPr>
        <p:txBody>
          <a:bodyPr wrap="none" rtlCol="0">
            <a:spAutoFit/>
          </a:bodyPr>
          <a:lstStyle/>
          <a:p>
            <a:r>
              <a:rPr lang="en-US" sz="2000" b="1" dirty="0"/>
              <a:t>GFP</a:t>
            </a:r>
          </a:p>
        </p:txBody>
      </p:sp>
    </p:spTree>
    <p:extLst>
      <p:ext uri="{BB962C8B-B14F-4D97-AF65-F5344CB8AC3E}">
        <p14:creationId xmlns:p14="http://schemas.microsoft.com/office/powerpoint/2010/main" val="82667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Expected Induced Activity</a:t>
            </a:r>
          </a:p>
        </p:txBody>
      </p:sp>
      <p:pic>
        <p:nvPicPr>
          <p:cNvPr id="4" name="Picture 4" descr="C:\Users\Brandon\Desktop\Lab\SCRIBE CRISPR Project\GFP Confirmation 1st Round and msrmsd GFP No Result\BD09052016 Positive Negative control copy.jpg"/>
          <p:cNvPicPr>
            <a:picLocks noGrp="1" noChangeAspect="1" noChangeArrowheads="1"/>
          </p:cNvPicPr>
          <p:nvPr>
            <p:ph idx="1"/>
          </p:nvPr>
        </p:nvPicPr>
        <p:blipFill>
          <a:blip r:embed="rId2" cstate="print"/>
          <a:srcRect/>
          <a:stretch>
            <a:fillRect/>
          </a:stretch>
        </p:blipFill>
        <p:spPr bwMode="auto">
          <a:xfrm>
            <a:off x="408000" y="2113493"/>
            <a:ext cx="4026945" cy="4351338"/>
          </a:xfrm>
          <a:prstGeom prst="rect">
            <a:avLst/>
          </a:prstGeom>
          <a:noFill/>
        </p:spPr>
      </p:pic>
      <p:sp>
        <p:nvSpPr>
          <p:cNvPr id="5" name="TextBox 4"/>
          <p:cNvSpPr txBox="1"/>
          <p:nvPr/>
        </p:nvSpPr>
        <p:spPr>
          <a:xfrm>
            <a:off x="1608673" y="5880101"/>
            <a:ext cx="261610" cy="369332"/>
          </a:xfrm>
          <a:prstGeom prst="rect">
            <a:avLst/>
          </a:prstGeom>
          <a:noFill/>
        </p:spPr>
        <p:txBody>
          <a:bodyPr wrap="none" rtlCol="0">
            <a:spAutoFit/>
          </a:bodyPr>
          <a:lstStyle/>
          <a:p>
            <a:r>
              <a:rPr lang="en-US" b="1" dirty="0"/>
              <a:t>-</a:t>
            </a:r>
          </a:p>
        </p:txBody>
      </p:sp>
      <p:sp>
        <p:nvSpPr>
          <p:cNvPr id="6" name="TextBox 5"/>
          <p:cNvSpPr txBox="1"/>
          <p:nvPr/>
        </p:nvSpPr>
        <p:spPr>
          <a:xfrm>
            <a:off x="3062282" y="5880101"/>
            <a:ext cx="319318" cy="369332"/>
          </a:xfrm>
          <a:prstGeom prst="rect">
            <a:avLst/>
          </a:prstGeom>
          <a:noFill/>
        </p:spPr>
        <p:txBody>
          <a:bodyPr wrap="none" rtlCol="0">
            <a:spAutoFit/>
          </a:bodyPr>
          <a:lstStyle/>
          <a:p>
            <a:r>
              <a:rPr lang="en-US" b="1" dirty="0"/>
              <a:t>+</a:t>
            </a:r>
          </a:p>
        </p:txBody>
      </p:sp>
      <p:sp>
        <p:nvSpPr>
          <p:cNvPr id="7" name="TextBox 6"/>
          <p:cNvSpPr txBox="1"/>
          <p:nvPr/>
        </p:nvSpPr>
        <p:spPr>
          <a:xfrm>
            <a:off x="1372787" y="1657114"/>
            <a:ext cx="2569934" cy="369332"/>
          </a:xfrm>
          <a:prstGeom prst="rect">
            <a:avLst/>
          </a:prstGeom>
          <a:noFill/>
        </p:spPr>
        <p:txBody>
          <a:bodyPr wrap="none" rtlCol="0">
            <a:spAutoFit/>
          </a:bodyPr>
          <a:lstStyle/>
          <a:p>
            <a:r>
              <a:rPr lang="en-US" dirty="0"/>
              <a:t>Non-Induced (Glucose)</a:t>
            </a:r>
          </a:p>
        </p:txBody>
      </p:sp>
      <p:sp>
        <p:nvSpPr>
          <p:cNvPr id="8" name="TextBox 7"/>
          <p:cNvSpPr txBox="1"/>
          <p:nvPr/>
        </p:nvSpPr>
        <p:spPr>
          <a:xfrm>
            <a:off x="4738287" y="1657114"/>
            <a:ext cx="3140603" cy="369332"/>
          </a:xfrm>
          <a:prstGeom prst="rect">
            <a:avLst/>
          </a:prstGeom>
          <a:noFill/>
        </p:spPr>
        <p:txBody>
          <a:bodyPr wrap="none" rtlCol="0">
            <a:spAutoFit/>
          </a:bodyPr>
          <a:lstStyle/>
          <a:p>
            <a:r>
              <a:rPr lang="en-US" dirty="0"/>
              <a:t>Induced (Galactose) (~72 </a:t>
            </a:r>
            <a:r>
              <a:rPr lang="en-US" dirty="0" err="1"/>
              <a:t>hr</a:t>
            </a:r>
            <a:r>
              <a:rPr lang="en-US" dirty="0"/>
              <a:t>)</a:t>
            </a:r>
          </a:p>
        </p:txBody>
      </p:sp>
      <p:pic>
        <p:nvPicPr>
          <p:cNvPr id="9" name="Picture 4" descr="C:\Users\Brandon\Desktop\Lab\SCRIBE CRISPR Project\GFP Confirmation 1st Round and msrmsd GFP No Result\BD09052016 Positive Negative control copy.jpg"/>
          <p:cNvPicPr>
            <a:picLocks noChangeAspect="1" noChangeArrowheads="1"/>
          </p:cNvPicPr>
          <p:nvPr/>
        </p:nvPicPr>
        <p:blipFill>
          <a:blip r:embed="rId2" cstate="print"/>
          <a:srcRect/>
          <a:stretch>
            <a:fillRect/>
          </a:stretch>
        </p:blipFill>
        <p:spPr bwMode="auto">
          <a:xfrm>
            <a:off x="3951300" y="2113493"/>
            <a:ext cx="4026945" cy="4351338"/>
          </a:xfrm>
          <a:prstGeom prst="rect">
            <a:avLst/>
          </a:prstGeom>
          <a:noFill/>
        </p:spPr>
      </p:pic>
      <p:sp>
        <p:nvSpPr>
          <p:cNvPr id="10" name="TextBox 9"/>
          <p:cNvSpPr txBox="1"/>
          <p:nvPr/>
        </p:nvSpPr>
        <p:spPr>
          <a:xfrm>
            <a:off x="5151973" y="5880101"/>
            <a:ext cx="261610" cy="369332"/>
          </a:xfrm>
          <a:prstGeom prst="rect">
            <a:avLst/>
          </a:prstGeom>
          <a:noFill/>
        </p:spPr>
        <p:txBody>
          <a:bodyPr wrap="none" rtlCol="0">
            <a:spAutoFit/>
          </a:bodyPr>
          <a:lstStyle/>
          <a:p>
            <a:r>
              <a:rPr lang="en-US" b="1" dirty="0"/>
              <a:t>-</a:t>
            </a:r>
          </a:p>
        </p:txBody>
      </p:sp>
      <p:sp>
        <p:nvSpPr>
          <p:cNvPr id="11" name="TextBox 10"/>
          <p:cNvSpPr txBox="1"/>
          <p:nvPr/>
        </p:nvSpPr>
        <p:spPr>
          <a:xfrm>
            <a:off x="6605582" y="5880101"/>
            <a:ext cx="319318" cy="369332"/>
          </a:xfrm>
          <a:prstGeom prst="rect">
            <a:avLst/>
          </a:prstGeom>
          <a:noFill/>
        </p:spPr>
        <p:txBody>
          <a:bodyPr wrap="none" rtlCol="0">
            <a:spAutoFit/>
          </a:bodyPr>
          <a:lstStyle/>
          <a:p>
            <a:r>
              <a:rPr lang="en-US" b="1" dirty="0"/>
              <a:t>+</a:t>
            </a:r>
          </a:p>
        </p:txBody>
      </p:sp>
      <p:sp>
        <p:nvSpPr>
          <p:cNvPr id="16" name="Rectangle 15"/>
          <p:cNvSpPr/>
          <p:nvPr/>
        </p:nvSpPr>
        <p:spPr>
          <a:xfrm>
            <a:off x="2684780" y="3441700"/>
            <a:ext cx="1066800" cy="187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44022" y="3434032"/>
            <a:ext cx="1384338" cy="187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C:\Users\Brandon\Desktop\Lab\SCRIBE CRISPR Project\GFP Confirmation 1st Round and msrmsd GFP No Result\BD09052016 Positive Negative control copy.jpg"/>
          <p:cNvPicPr>
            <a:picLocks noChangeAspect="1" noChangeArrowheads="1"/>
          </p:cNvPicPr>
          <p:nvPr/>
        </p:nvPicPr>
        <p:blipFill rotWithShape="1">
          <a:blip r:embed="rId2" cstate="print"/>
          <a:srcRect l="17166" t="35997" r="47721" b="26742"/>
          <a:stretch/>
        </p:blipFill>
        <p:spPr bwMode="auto">
          <a:xfrm>
            <a:off x="5097785" y="4711706"/>
            <a:ext cx="524921" cy="601926"/>
          </a:xfrm>
          <a:prstGeom prst="rect">
            <a:avLst/>
          </a:prstGeom>
          <a:noFill/>
        </p:spPr>
      </p:pic>
      <p:sp>
        <p:nvSpPr>
          <p:cNvPr id="14" name="TextBox 13"/>
          <p:cNvSpPr txBox="1"/>
          <p:nvPr/>
        </p:nvSpPr>
        <p:spPr>
          <a:xfrm>
            <a:off x="7465133" y="2621232"/>
            <a:ext cx="2364668"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Induction of Ty1 System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GFP Integration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GFP Expression</a:t>
            </a:r>
          </a:p>
        </p:txBody>
      </p:sp>
      <p:sp>
        <p:nvSpPr>
          <p:cNvPr id="15" name="TextBox 14"/>
          <p:cNvSpPr txBox="1"/>
          <p:nvPr/>
        </p:nvSpPr>
        <p:spPr>
          <a:xfrm>
            <a:off x="774700" y="5892800"/>
            <a:ext cx="712054" cy="400110"/>
          </a:xfrm>
          <a:prstGeom prst="rect">
            <a:avLst/>
          </a:prstGeom>
          <a:noFill/>
        </p:spPr>
        <p:txBody>
          <a:bodyPr wrap="none" rtlCol="0">
            <a:spAutoFit/>
          </a:bodyPr>
          <a:lstStyle/>
          <a:p>
            <a:r>
              <a:rPr lang="en-US" sz="2000" b="1" dirty="0"/>
              <a:t>GFP</a:t>
            </a:r>
          </a:p>
        </p:txBody>
      </p:sp>
    </p:spTree>
    <p:extLst>
      <p:ext uri="{BB962C8B-B14F-4D97-AF65-F5344CB8AC3E}">
        <p14:creationId xmlns:p14="http://schemas.microsoft.com/office/powerpoint/2010/main" val="284630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Expected Continued Induction Activity</a:t>
            </a:r>
          </a:p>
        </p:txBody>
      </p:sp>
      <p:pic>
        <p:nvPicPr>
          <p:cNvPr id="4" name="Picture 4" descr="C:\Users\Brandon\Desktop\Lab\SCRIBE CRISPR Project\GFP Confirmation 1st Round and msrmsd GFP No Result\BD09052016 Positive Negative control copy.jpg"/>
          <p:cNvPicPr>
            <a:picLocks noGrp="1" noChangeAspect="1" noChangeArrowheads="1"/>
          </p:cNvPicPr>
          <p:nvPr>
            <p:ph idx="1"/>
          </p:nvPr>
        </p:nvPicPr>
        <p:blipFill>
          <a:blip r:embed="rId2" cstate="print"/>
          <a:srcRect/>
          <a:stretch>
            <a:fillRect/>
          </a:stretch>
        </p:blipFill>
        <p:spPr bwMode="auto">
          <a:xfrm>
            <a:off x="408000" y="2113493"/>
            <a:ext cx="4026945" cy="4351338"/>
          </a:xfrm>
          <a:prstGeom prst="rect">
            <a:avLst/>
          </a:prstGeom>
          <a:noFill/>
        </p:spPr>
      </p:pic>
      <p:sp>
        <p:nvSpPr>
          <p:cNvPr id="5" name="TextBox 4"/>
          <p:cNvSpPr txBox="1"/>
          <p:nvPr/>
        </p:nvSpPr>
        <p:spPr>
          <a:xfrm>
            <a:off x="1608673" y="5880101"/>
            <a:ext cx="261610" cy="369332"/>
          </a:xfrm>
          <a:prstGeom prst="rect">
            <a:avLst/>
          </a:prstGeom>
          <a:noFill/>
        </p:spPr>
        <p:txBody>
          <a:bodyPr wrap="none" rtlCol="0">
            <a:spAutoFit/>
          </a:bodyPr>
          <a:lstStyle/>
          <a:p>
            <a:r>
              <a:rPr lang="en-US" b="1" dirty="0"/>
              <a:t>-</a:t>
            </a:r>
          </a:p>
        </p:txBody>
      </p:sp>
      <p:sp>
        <p:nvSpPr>
          <p:cNvPr id="6" name="TextBox 5"/>
          <p:cNvSpPr txBox="1"/>
          <p:nvPr/>
        </p:nvSpPr>
        <p:spPr>
          <a:xfrm>
            <a:off x="3062282" y="5880101"/>
            <a:ext cx="319318" cy="369332"/>
          </a:xfrm>
          <a:prstGeom prst="rect">
            <a:avLst/>
          </a:prstGeom>
          <a:noFill/>
        </p:spPr>
        <p:txBody>
          <a:bodyPr wrap="none" rtlCol="0">
            <a:spAutoFit/>
          </a:bodyPr>
          <a:lstStyle/>
          <a:p>
            <a:r>
              <a:rPr lang="en-US" b="1" dirty="0"/>
              <a:t>+</a:t>
            </a:r>
          </a:p>
        </p:txBody>
      </p:sp>
      <p:sp>
        <p:nvSpPr>
          <p:cNvPr id="8" name="TextBox 7"/>
          <p:cNvSpPr txBox="1"/>
          <p:nvPr/>
        </p:nvSpPr>
        <p:spPr>
          <a:xfrm>
            <a:off x="4738287" y="1657114"/>
            <a:ext cx="3140603" cy="369332"/>
          </a:xfrm>
          <a:prstGeom prst="rect">
            <a:avLst/>
          </a:prstGeom>
          <a:noFill/>
        </p:spPr>
        <p:txBody>
          <a:bodyPr wrap="none" rtlCol="0">
            <a:spAutoFit/>
          </a:bodyPr>
          <a:lstStyle/>
          <a:p>
            <a:r>
              <a:rPr lang="en-US" dirty="0"/>
              <a:t>Induced (Galactose) (~96 </a:t>
            </a:r>
            <a:r>
              <a:rPr lang="en-US" dirty="0" err="1"/>
              <a:t>hr</a:t>
            </a:r>
            <a:r>
              <a:rPr lang="en-US" dirty="0"/>
              <a:t>)</a:t>
            </a:r>
          </a:p>
        </p:txBody>
      </p:sp>
      <p:pic>
        <p:nvPicPr>
          <p:cNvPr id="9" name="Picture 4" descr="C:\Users\Brandon\Desktop\Lab\SCRIBE CRISPR Project\GFP Confirmation 1st Round and msrmsd GFP No Result\BD09052016 Positive Negative control copy.jpg"/>
          <p:cNvPicPr>
            <a:picLocks noChangeAspect="1" noChangeArrowheads="1"/>
          </p:cNvPicPr>
          <p:nvPr/>
        </p:nvPicPr>
        <p:blipFill>
          <a:blip r:embed="rId2" cstate="print"/>
          <a:srcRect/>
          <a:stretch>
            <a:fillRect/>
          </a:stretch>
        </p:blipFill>
        <p:spPr bwMode="auto">
          <a:xfrm>
            <a:off x="3951300" y="2113493"/>
            <a:ext cx="4026945" cy="4351338"/>
          </a:xfrm>
          <a:prstGeom prst="rect">
            <a:avLst/>
          </a:prstGeom>
          <a:noFill/>
        </p:spPr>
      </p:pic>
      <p:sp>
        <p:nvSpPr>
          <p:cNvPr id="10" name="TextBox 9"/>
          <p:cNvSpPr txBox="1"/>
          <p:nvPr/>
        </p:nvSpPr>
        <p:spPr>
          <a:xfrm>
            <a:off x="5151973" y="5880101"/>
            <a:ext cx="261610" cy="369332"/>
          </a:xfrm>
          <a:prstGeom prst="rect">
            <a:avLst/>
          </a:prstGeom>
          <a:noFill/>
        </p:spPr>
        <p:txBody>
          <a:bodyPr wrap="none" rtlCol="0">
            <a:spAutoFit/>
          </a:bodyPr>
          <a:lstStyle/>
          <a:p>
            <a:r>
              <a:rPr lang="en-US" b="1" dirty="0"/>
              <a:t>-</a:t>
            </a:r>
          </a:p>
        </p:txBody>
      </p:sp>
      <p:sp>
        <p:nvSpPr>
          <p:cNvPr id="11" name="TextBox 10"/>
          <p:cNvSpPr txBox="1"/>
          <p:nvPr/>
        </p:nvSpPr>
        <p:spPr>
          <a:xfrm>
            <a:off x="6605582" y="5880101"/>
            <a:ext cx="319318" cy="369332"/>
          </a:xfrm>
          <a:prstGeom prst="rect">
            <a:avLst/>
          </a:prstGeom>
          <a:noFill/>
        </p:spPr>
        <p:txBody>
          <a:bodyPr wrap="none" rtlCol="0">
            <a:spAutoFit/>
          </a:bodyPr>
          <a:lstStyle/>
          <a:p>
            <a:r>
              <a:rPr lang="en-US" b="1" dirty="0"/>
              <a:t>+</a:t>
            </a:r>
          </a:p>
        </p:txBody>
      </p:sp>
      <p:sp>
        <p:nvSpPr>
          <p:cNvPr id="16" name="Rectangle 15"/>
          <p:cNvSpPr/>
          <p:nvPr/>
        </p:nvSpPr>
        <p:spPr>
          <a:xfrm>
            <a:off x="2684780" y="3441700"/>
            <a:ext cx="1066800" cy="187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44022" y="3434032"/>
            <a:ext cx="1384338" cy="187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C:\Users\Brandon\Desktop\Lab\SCRIBE CRISPR Project\GFP Confirmation 1st Round and msrmsd GFP No Result\BD09052016 Positive Negative control copy.jpg"/>
          <p:cNvPicPr>
            <a:picLocks noChangeAspect="1" noChangeArrowheads="1"/>
          </p:cNvPicPr>
          <p:nvPr/>
        </p:nvPicPr>
        <p:blipFill rotWithShape="1">
          <a:blip r:embed="rId2" cstate="print"/>
          <a:srcRect l="17166" t="35997" r="47721" b="26742"/>
          <a:stretch/>
        </p:blipFill>
        <p:spPr bwMode="auto">
          <a:xfrm>
            <a:off x="5212085" y="4982328"/>
            <a:ext cx="288919" cy="331303"/>
          </a:xfrm>
          <a:prstGeom prst="rect">
            <a:avLst/>
          </a:prstGeom>
          <a:noFill/>
        </p:spPr>
      </p:pic>
      <p:sp>
        <p:nvSpPr>
          <p:cNvPr id="14" name="TextBox 13"/>
          <p:cNvSpPr txBox="1"/>
          <p:nvPr/>
        </p:nvSpPr>
        <p:spPr>
          <a:xfrm>
            <a:off x="7474540" y="2319635"/>
            <a:ext cx="2584721"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Continued Induction of Ty1 System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Multiple Copy GFP Integration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Multiple Copy GFP Expression</a:t>
            </a:r>
          </a:p>
        </p:txBody>
      </p:sp>
      <p:pic>
        <p:nvPicPr>
          <p:cNvPr id="15" name="Picture 4" descr="C:\Users\Brandon\Desktop\Lab\SCRIBE CRISPR Project\GFP Confirmation 1st Round and msrmsd GFP No Result\BD09052016 Positive Negative control copy.jpg"/>
          <p:cNvPicPr>
            <a:picLocks noChangeAspect="1" noChangeArrowheads="1"/>
          </p:cNvPicPr>
          <p:nvPr/>
        </p:nvPicPr>
        <p:blipFill rotWithShape="1">
          <a:blip r:embed="rId2" cstate="print"/>
          <a:srcRect l="58024" t="36945" r="16529" b="26657"/>
          <a:stretch/>
        </p:blipFill>
        <p:spPr bwMode="auto">
          <a:xfrm>
            <a:off x="7357231" y="4216400"/>
            <a:ext cx="1024770" cy="1097232"/>
          </a:xfrm>
          <a:prstGeom prst="rect">
            <a:avLst/>
          </a:prstGeom>
          <a:noFill/>
        </p:spPr>
      </p:pic>
      <p:sp>
        <p:nvSpPr>
          <p:cNvPr id="19" name="TextBox 18"/>
          <p:cNvSpPr txBox="1"/>
          <p:nvPr/>
        </p:nvSpPr>
        <p:spPr>
          <a:xfrm>
            <a:off x="7642981" y="5880101"/>
            <a:ext cx="447558" cy="369332"/>
          </a:xfrm>
          <a:prstGeom prst="rect">
            <a:avLst/>
          </a:prstGeom>
          <a:noFill/>
        </p:spPr>
        <p:txBody>
          <a:bodyPr wrap="none" rtlCol="0">
            <a:spAutoFit/>
          </a:bodyPr>
          <a:lstStyle/>
          <a:p>
            <a:r>
              <a:rPr lang="en-US" b="1" dirty="0"/>
              <a:t>2+</a:t>
            </a:r>
          </a:p>
        </p:txBody>
      </p:sp>
      <p:sp>
        <p:nvSpPr>
          <p:cNvPr id="20" name="Rectangle 19"/>
          <p:cNvSpPr/>
          <p:nvPr/>
        </p:nvSpPr>
        <p:spPr>
          <a:xfrm>
            <a:off x="6231106" y="3680484"/>
            <a:ext cx="1028787" cy="1630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C:\Users\Brandon\Desktop\Lab\SCRIBE CRISPR Project\GFP Confirmation 1st Round and msrmsd GFP No Result\BD09052016 Positive Negative control copy.jpg"/>
          <p:cNvPicPr>
            <a:picLocks noChangeAspect="1" noChangeArrowheads="1"/>
          </p:cNvPicPr>
          <p:nvPr/>
        </p:nvPicPr>
        <p:blipFill rotWithShape="1">
          <a:blip r:embed="rId2" cstate="print"/>
          <a:srcRect l="58024" t="36945" r="16529" b="26657"/>
          <a:stretch/>
        </p:blipFill>
        <p:spPr bwMode="auto">
          <a:xfrm>
            <a:off x="6219310" y="4216130"/>
            <a:ext cx="1024770" cy="1097232"/>
          </a:xfrm>
          <a:prstGeom prst="rect">
            <a:avLst/>
          </a:prstGeom>
          <a:noFill/>
        </p:spPr>
      </p:pic>
      <p:sp>
        <p:nvSpPr>
          <p:cNvPr id="22" name="TextBox 21"/>
          <p:cNvSpPr txBox="1"/>
          <p:nvPr/>
        </p:nvSpPr>
        <p:spPr>
          <a:xfrm>
            <a:off x="1372787" y="1657114"/>
            <a:ext cx="2569934" cy="369332"/>
          </a:xfrm>
          <a:prstGeom prst="rect">
            <a:avLst/>
          </a:prstGeom>
          <a:noFill/>
        </p:spPr>
        <p:txBody>
          <a:bodyPr wrap="none" rtlCol="0">
            <a:spAutoFit/>
          </a:bodyPr>
          <a:lstStyle/>
          <a:p>
            <a:r>
              <a:rPr lang="en-US" dirty="0"/>
              <a:t>Non-Induced (Glucose)</a:t>
            </a:r>
          </a:p>
        </p:txBody>
      </p:sp>
      <p:sp>
        <p:nvSpPr>
          <p:cNvPr id="23" name="TextBox 22"/>
          <p:cNvSpPr txBox="1"/>
          <p:nvPr/>
        </p:nvSpPr>
        <p:spPr>
          <a:xfrm>
            <a:off x="774700" y="5892800"/>
            <a:ext cx="712054" cy="400110"/>
          </a:xfrm>
          <a:prstGeom prst="rect">
            <a:avLst/>
          </a:prstGeom>
          <a:noFill/>
        </p:spPr>
        <p:txBody>
          <a:bodyPr wrap="none" rtlCol="0">
            <a:spAutoFit/>
          </a:bodyPr>
          <a:lstStyle/>
          <a:p>
            <a:r>
              <a:rPr lang="en-US" sz="2000" b="1" dirty="0"/>
              <a:t>GFP</a:t>
            </a:r>
          </a:p>
        </p:txBody>
      </p:sp>
    </p:spTree>
    <p:extLst>
      <p:ext uri="{BB962C8B-B14F-4D97-AF65-F5344CB8AC3E}">
        <p14:creationId xmlns:p14="http://schemas.microsoft.com/office/powerpoint/2010/main" val="70653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Expected Continued Induction Activity</a:t>
            </a:r>
          </a:p>
        </p:txBody>
      </p:sp>
      <p:pic>
        <p:nvPicPr>
          <p:cNvPr id="4" name="Picture 4" descr="C:\Users\Brandon\Desktop\Lab\SCRIBE CRISPR Project\GFP Confirmation 1st Round and msrmsd GFP No Result\BD09052016 Positive Negative control copy.jpg"/>
          <p:cNvPicPr>
            <a:picLocks noGrp="1" noChangeAspect="1" noChangeArrowheads="1"/>
          </p:cNvPicPr>
          <p:nvPr>
            <p:ph idx="1"/>
          </p:nvPr>
        </p:nvPicPr>
        <p:blipFill>
          <a:blip r:embed="rId2" cstate="print"/>
          <a:srcRect/>
          <a:stretch>
            <a:fillRect/>
          </a:stretch>
        </p:blipFill>
        <p:spPr bwMode="auto">
          <a:xfrm>
            <a:off x="408000" y="2113493"/>
            <a:ext cx="4026945" cy="4351338"/>
          </a:xfrm>
          <a:prstGeom prst="rect">
            <a:avLst/>
          </a:prstGeom>
          <a:noFill/>
        </p:spPr>
      </p:pic>
      <p:sp>
        <p:nvSpPr>
          <p:cNvPr id="5" name="TextBox 4"/>
          <p:cNvSpPr txBox="1"/>
          <p:nvPr/>
        </p:nvSpPr>
        <p:spPr>
          <a:xfrm>
            <a:off x="1608673" y="5880101"/>
            <a:ext cx="261610" cy="369332"/>
          </a:xfrm>
          <a:prstGeom prst="rect">
            <a:avLst/>
          </a:prstGeom>
          <a:noFill/>
        </p:spPr>
        <p:txBody>
          <a:bodyPr wrap="none" rtlCol="0">
            <a:spAutoFit/>
          </a:bodyPr>
          <a:lstStyle/>
          <a:p>
            <a:r>
              <a:rPr lang="en-US" b="1" dirty="0"/>
              <a:t>-</a:t>
            </a:r>
          </a:p>
        </p:txBody>
      </p:sp>
      <p:sp>
        <p:nvSpPr>
          <p:cNvPr id="6" name="TextBox 5"/>
          <p:cNvSpPr txBox="1"/>
          <p:nvPr/>
        </p:nvSpPr>
        <p:spPr>
          <a:xfrm>
            <a:off x="3062282" y="5880101"/>
            <a:ext cx="319318" cy="369332"/>
          </a:xfrm>
          <a:prstGeom prst="rect">
            <a:avLst/>
          </a:prstGeom>
          <a:noFill/>
        </p:spPr>
        <p:txBody>
          <a:bodyPr wrap="none" rtlCol="0">
            <a:spAutoFit/>
          </a:bodyPr>
          <a:lstStyle/>
          <a:p>
            <a:r>
              <a:rPr lang="en-US" b="1" dirty="0"/>
              <a:t>+</a:t>
            </a:r>
          </a:p>
        </p:txBody>
      </p:sp>
      <p:sp>
        <p:nvSpPr>
          <p:cNvPr id="8" name="TextBox 7"/>
          <p:cNvSpPr txBox="1"/>
          <p:nvPr/>
        </p:nvSpPr>
        <p:spPr>
          <a:xfrm>
            <a:off x="4738287" y="1657114"/>
            <a:ext cx="3916457" cy="369332"/>
          </a:xfrm>
          <a:prstGeom prst="rect">
            <a:avLst/>
          </a:prstGeom>
          <a:noFill/>
        </p:spPr>
        <p:txBody>
          <a:bodyPr wrap="none" rtlCol="0">
            <a:spAutoFit/>
          </a:bodyPr>
          <a:lstStyle/>
          <a:p>
            <a:r>
              <a:rPr lang="en-US" dirty="0"/>
              <a:t>Induced (Galactose) (After Dilutions)</a:t>
            </a:r>
          </a:p>
        </p:txBody>
      </p:sp>
      <p:pic>
        <p:nvPicPr>
          <p:cNvPr id="9" name="Picture 4" descr="C:\Users\Brandon\Desktop\Lab\SCRIBE CRISPR Project\GFP Confirmation 1st Round and msrmsd GFP No Result\BD09052016 Positive Negative control copy.jpg"/>
          <p:cNvPicPr>
            <a:picLocks noChangeAspect="1" noChangeArrowheads="1"/>
          </p:cNvPicPr>
          <p:nvPr/>
        </p:nvPicPr>
        <p:blipFill>
          <a:blip r:embed="rId2" cstate="print"/>
          <a:srcRect/>
          <a:stretch>
            <a:fillRect/>
          </a:stretch>
        </p:blipFill>
        <p:spPr bwMode="auto">
          <a:xfrm>
            <a:off x="3951300" y="2113493"/>
            <a:ext cx="4026945" cy="4351338"/>
          </a:xfrm>
          <a:prstGeom prst="rect">
            <a:avLst/>
          </a:prstGeom>
          <a:noFill/>
        </p:spPr>
      </p:pic>
      <p:sp>
        <p:nvSpPr>
          <p:cNvPr id="10" name="TextBox 9"/>
          <p:cNvSpPr txBox="1"/>
          <p:nvPr/>
        </p:nvSpPr>
        <p:spPr>
          <a:xfrm>
            <a:off x="5151973" y="5880101"/>
            <a:ext cx="261610" cy="369332"/>
          </a:xfrm>
          <a:prstGeom prst="rect">
            <a:avLst/>
          </a:prstGeom>
          <a:noFill/>
        </p:spPr>
        <p:txBody>
          <a:bodyPr wrap="none" rtlCol="0">
            <a:spAutoFit/>
          </a:bodyPr>
          <a:lstStyle/>
          <a:p>
            <a:r>
              <a:rPr lang="en-US" b="1" dirty="0"/>
              <a:t>-</a:t>
            </a:r>
          </a:p>
        </p:txBody>
      </p:sp>
      <p:sp>
        <p:nvSpPr>
          <p:cNvPr id="11" name="TextBox 10"/>
          <p:cNvSpPr txBox="1"/>
          <p:nvPr/>
        </p:nvSpPr>
        <p:spPr>
          <a:xfrm>
            <a:off x="6605582" y="5880101"/>
            <a:ext cx="319318" cy="369332"/>
          </a:xfrm>
          <a:prstGeom prst="rect">
            <a:avLst/>
          </a:prstGeom>
          <a:noFill/>
        </p:spPr>
        <p:txBody>
          <a:bodyPr wrap="none" rtlCol="0">
            <a:spAutoFit/>
          </a:bodyPr>
          <a:lstStyle/>
          <a:p>
            <a:r>
              <a:rPr lang="en-US" b="1" dirty="0"/>
              <a:t>+</a:t>
            </a:r>
          </a:p>
        </p:txBody>
      </p:sp>
      <p:sp>
        <p:nvSpPr>
          <p:cNvPr id="16" name="Rectangle 15"/>
          <p:cNvSpPr/>
          <p:nvPr/>
        </p:nvSpPr>
        <p:spPr>
          <a:xfrm>
            <a:off x="2684780" y="3441700"/>
            <a:ext cx="1066800" cy="187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44022" y="3434032"/>
            <a:ext cx="1384338" cy="187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C:\Users\Brandon\Desktop\Lab\SCRIBE CRISPR Project\GFP Confirmation 1st Round and msrmsd GFP No Result\BD09052016 Positive Negative control copy.jpg"/>
          <p:cNvPicPr>
            <a:picLocks noChangeAspect="1" noChangeArrowheads="1"/>
          </p:cNvPicPr>
          <p:nvPr/>
        </p:nvPicPr>
        <p:blipFill rotWithShape="1">
          <a:blip r:embed="rId2" cstate="print"/>
          <a:srcRect l="17166" t="35997" r="47721" b="26742"/>
          <a:stretch/>
        </p:blipFill>
        <p:spPr bwMode="auto">
          <a:xfrm>
            <a:off x="5212085" y="5164666"/>
            <a:ext cx="315164" cy="148965"/>
          </a:xfrm>
          <a:prstGeom prst="rect">
            <a:avLst/>
          </a:prstGeom>
          <a:noFill/>
        </p:spPr>
      </p:pic>
      <p:pic>
        <p:nvPicPr>
          <p:cNvPr id="15" name="Picture 4" descr="C:\Users\Brandon\Desktop\Lab\SCRIBE CRISPR Project\GFP Confirmation 1st Round and msrmsd GFP No Result\BD09052016 Positive Negative control copy.jpg"/>
          <p:cNvPicPr>
            <a:picLocks noChangeAspect="1" noChangeArrowheads="1"/>
          </p:cNvPicPr>
          <p:nvPr/>
        </p:nvPicPr>
        <p:blipFill rotWithShape="1">
          <a:blip r:embed="rId2" cstate="print"/>
          <a:srcRect l="58024" t="36945" r="16529" b="26657"/>
          <a:stretch/>
        </p:blipFill>
        <p:spPr bwMode="auto">
          <a:xfrm>
            <a:off x="7357231" y="4225490"/>
            <a:ext cx="1024770" cy="1088141"/>
          </a:xfrm>
          <a:prstGeom prst="rect">
            <a:avLst/>
          </a:prstGeom>
          <a:noFill/>
        </p:spPr>
      </p:pic>
      <p:sp>
        <p:nvSpPr>
          <p:cNvPr id="19" name="TextBox 18"/>
          <p:cNvSpPr txBox="1"/>
          <p:nvPr/>
        </p:nvSpPr>
        <p:spPr>
          <a:xfrm>
            <a:off x="7642981" y="5880101"/>
            <a:ext cx="447558" cy="369332"/>
          </a:xfrm>
          <a:prstGeom prst="rect">
            <a:avLst/>
          </a:prstGeom>
          <a:noFill/>
        </p:spPr>
        <p:txBody>
          <a:bodyPr wrap="none" rtlCol="0">
            <a:spAutoFit/>
          </a:bodyPr>
          <a:lstStyle/>
          <a:p>
            <a:r>
              <a:rPr lang="en-US" b="1" dirty="0"/>
              <a:t>2+</a:t>
            </a:r>
          </a:p>
        </p:txBody>
      </p:sp>
      <p:sp>
        <p:nvSpPr>
          <p:cNvPr id="20" name="Rectangle 19"/>
          <p:cNvSpPr/>
          <p:nvPr/>
        </p:nvSpPr>
        <p:spPr>
          <a:xfrm>
            <a:off x="6228079" y="3434032"/>
            <a:ext cx="1069671" cy="1879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C:\Users\Brandon\Desktop\Lab\SCRIBE CRISPR Project\GFP Confirmation 1st Round and msrmsd GFP No Result\BD09052016 Positive Negative control copy.jpg"/>
          <p:cNvPicPr>
            <a:picLocks noChangeAspect="1" noChangeArrowheads="1"/>
          </p:cNvPicPr>
          <p:nvPr/>
        </p:nvPicPr>
        <p:blipFill rotWithShape="1">
          <a:blip r:embed="rId2" cstate="print"/>
          <a:srcRect l="58024" t="36945" r="17570" b="26657"/>
          <a:stretch/>
        </p:blipFill>
        <p:spPr bwMode="auto">
          <a:xfrm>
            <a:off x="6377969" y="4999277"/>
            <a:ext cx="600682" cy="314354"/>
          </a:xfrm>
          <a:prstGeom prst="rect">
            <a:avLst/>
          </a:prstGeom>
          <a:noFill/>
        </p:spPr>
      </p:pic>
      <p:pic>
        <p:nvPicPr>
          <p:cNvPr id="22" name="Picture 4" descr="C:\Users\Brandon\Desktop\Lab\SCRIBE CRISPR Project\GFP Confirmation 1st Round and msrmsd GFP No Result\BD09052016 Positive Negative control copy.jpg"/>
          <p:cNvPicPr>
            <a:picLocks noChangeAspect="1" noChangeArrowheads="1"/>
          </p:cNvPicPr>
          <p:nvPr/>
        </p:nvPicPr>
        <p:blipFill rotWithShape="1">
          <a:blip r:embed="rId2" cstate="print"/>
          <a:srcRect l="58024" t="36945" r="16529" b="26657"/>
          <a:stretch/>
        </p:blipFill>
        <p:spPr bwMode="auto">
          <a:xfrm>
            <a:off x="8454845" y="4620126"/>
            <a:ext cx="1024770" cy="701174"/>
          </a:xfrm>
          <a:prstGeom prst="rect">
            <a:avLst/>
          </a:prstGeom>
          <a:noFill/>
        </p:spPr>
      </p:pic>
      <p:sp>
        <p:nvSpPr>
          <p:cNvPr id="23" name="TextBox 22"/>
          <p:cNvSpPr txBox="1"/>
          <p:nvPr/>
        </p:nvSpPr>
        <p:spPr>
          <a:xfrm>
            <a:off x="8778164" y="5880101"/>
            <a:ext cx="447558" cy="369332"/>
          </a:xfrm>
          <a:prstGeom prst="rect">
            <a:avLst/>
          </a:prstGeom>
          <a:noFill/>
        </p:spPr>
        <p:txBody>
          <a:bodyPr wrap="none" rtlCol="0">
            <a:spAutoFit/>
          </a:bodyPr>
          <a:lstStyle/>
          <a:p>
            <a:r>
              <a:rPr lang="en-US" b="1" dirty="0"/>
              <a:t>3+</a:t>
            </a:r>
          </a:p>
        </p:txBody>
      </p:sp>
      <p:sp>
        <p:nvSpPr>
          <p:cNvPr id="24" name="TextBox 23"/>
          <p:cNvSpPr txBox="1"/>
          <p:nvPr/>
        </p:nvSpPr>
        <p:spPr>
          <a:xfrm>
            <a:off x="7474540" y="2319635"/>
            <a:ext cx="2584721"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Continued Induction of Ty1 System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Multiple Copy GFP Integration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Multiple Copy GFP Expression</a:t>
            </a:r>
          </a:p>
        </p:txBody>
      </p:sp>
      <p:sp>
        <p:nvSpPr>
          <p:cNvPr id="25" name="TextBox 24"/>
          <p:cNvSpPr txBox="1"/>
          <p:nvPr/>
        </p:nvSpPr>
        <p:spPr>
          <a:xfrm>
            <a:off x="1372787" y="1644414"/>
            <a:ext cx="2569934" cy="369332"/>
          </a:xfrm>
          <a:prstGeom prst="rect">
            <a:avLst/>
          </a:prstGeom>
          <a:noFill/>
        </p:spPr>
        <p:txBody>
          <a:bodyPr wrap="none" rtlCol="0">
            <a:spAutoFit/>
          </a:bodyPr>
          <a:lstStyle/>
          <a:p>
            <a:r>
              <a:rPr lang="en-US" dirty="0"/>
              <a:t>Non-Induced (Glucose)</a:t>
            </a:r>
          </a:p>
        </p:txBody>
      </p:sp>
      <p:sp>
        <p:nvSpPr>
          <p:cNvPr id="3" name="TextBox 2"/>
          <p:cNvSpPr txBox="1"/>
          <p:nvPr/>
        </p:nvSpPr>
        <p:spPr>
          <a:xfrm>
            <a:off x="774700" y="5892800"/>
            <a:ext cx="712054" cy="400110"/>
          </a:xfrm>
          <a:prstGeom prst="rect">
            <a:avLst/>
          </a:prstGeom>
          <a:noFill/>
        </p:spPr>
        <p:txBody>
          <a:bodyPr wrap="none" rtlCol="0">
            <a:spAutoFit/>
          </a:bodyPr>
          <a:lstStyle/>
          <a:p>
            <a:r>
              <a:rPr lang="en-US" sz="2000" b="1" dirty="0"/>
              <a:t>GFP</a:t>
            </a:r>
          </a:p>
        </p:txBody>
      </p:sp>
    </p:spTree>
    <p:extLst>
      <p:ext uri="{BB962C8B-B14F-4D97-AF65-F5344CB8AC3E}">
        <p14:creationId xmlns:p14="http://schemas.microsoft.com/office/powerpoint/2010/main" val="408724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r="1896" b="3"/>
          <a:stretch/>
        </p:blipFill>
        <p:spPr bwMode="auto">
          <a:xfrm>
            <a:off x="471512" y="1904281"/>
            <a:ext cx="6233160" cy="4272681"/>
          </a:xfrm>
          <a:prstGeom prst="rect">
            <a:avLst/>
          </a:prstGeom>
          <a:noFill/>
        </p:spPr>
      </p:pic>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Need for Inducible, Efficient Genome Modification (Space and Industrial)</a:t>
            </a:r>
          </a:p>
        </p:txBody>
      </p:sp>
      <p:sp>
        <p:nvSpPr>
          <p:cNvPr id="3" name="Content Placeholder 2"/>
          <p:cNvSpPr>
            <a:spLocks noGrp="1"/>
          </p:cNvSpPr>
          <p:nvPr>
            <p:ph idx="1"/>
          </p:nvPr>
        </p:nvSpPr>
        <p:spPr>
          <a:xfrm>
            <a:off x="6748737" y="1930400"/>
            <a:ext cx="3004405" cy="4736540"/>
          </a:xfrm>
        </p:spPr>
        <p:txBody>
          <a:bodyPr>
            <a:normAutofit/>
          </a:bodyPr>
          <a:lstStyle/>
          <a:p>
            <a:r>
              <a:rPr lang="en-US" sz="2200" dirty="0">
                <a:cs typeface="Arial" panose="020B0604020202020204" pitchFamily="34" charset="0"/>
              </a:rPr>
              <a:t>Biological hardware replicates itself</a:t>
            </a:r>
          </a:p>
          <a:p>
            <a:r>
              <a:rPr lang="en-US" sz="2200" dirty="0">
                <a:cs typeface="Arial" panose="020B0604020202020204" pitchFamily="34" charset="0"/>
              </a:rPr>
              <a:t>Flexible and Scalable</a:t>
            </a:r>
          </a:p>
          <a:p>
            <a:r>
              <a:rPr lang="en-US" sz="2200" dirty="0">
                <a:cs typeface="Arial" panose="020B0604020202020204" pitchFamily="34" charset="0"/>
              </a:rPr>
              <a:t>Programable Biosensors</a:t>
            </a:r>
          </a:p>
          <a:p>
            <a:r>
              <a:rPr lang="en-US" sz="2200" dirty="0">
                <a:cs typeface="Arial" panose="020B0604020202020204" pitchFamily="34" charset="0"/>
              </a:rPr>
              <a:t>Engineering is accomplished at the DNA level</a:t>
            </a:r>
          </a:p>
        </p:txBody>
      </p:sp>
      <p:sp>
        <p:nvSpPr>
          <p:cNvPr id="5" name="Rectangle 4"/>
          <p:cNvSpPr/>
          <p:nvPr/>
        </p:nvSpPr>
        <p:spPr>
          <a:xfrm>
            <a:off x="9753142" y="6444600"/>
            <a:ext cx="2261517" cy="369332"/>
          </a:xfrm>
          <a:prstGeom prst="rect">
            <a:avLst/>
          </a:prstGeom>
        </p:spPr>
        <p:txBody>
          <a:bodyPr wrap="none">
            <a:spAutoFit/>
          </a:bodyPr>
          <a:lstStyle/>
          <a:p>
            <a:r>
              <a:rPr lang="en-US" dirty="0"/>
              <a:t>(Menezes et al., 2015)</a:t>
            </a:r>
          </a:p>
        </p:txBody>
      </p:sp>
    </p:spTree>
    <p:extLst>
      <p:ext uri="{BB962C8B-B14F-4D97-AF65-F5344CB8AC3E}">
        <p14:creationId xmlns:p14="http://schemas.microsoft.com/office/powerpoint/2010/main" val="392983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1625"/>
            <a:ext cx="10515600" cy="1325563"/>
          </a:xfrm>
        </p:spPr>
        <p:txBody>
          <a:bodyPr/>
          <a:lstStyle/>
          <a:p>
            <a:r>
              <a:rPr lang="en-US" dirty="0">
                <a:latin typeface="Arial" panose="020B0604020202020204" pitchFamily="34" charset="0"/>
                <a:cs typeface="Arial" panose="020B0604020202020204" pitchFamily="34" charset="0"/>
              </a:rPr>
              <a:t>Inducible Genome Modification System: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Application for Space Exploration</a:t>
            </a:r>
          </a:p>
        </p:txBody>
      </p:sp>
      <p:sp>
        <p:nvSpPr>
          <p:cNvPr id="32" name="Oval 31"/>
          <p:cNvSpPr/>
          <p:nvPr/>
        </p:nvSpPr>
        <p:spPr>
          <a:xfrm>
            <a:off x="3027769" y="2616737"/>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98588" y="3267587"/>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837448" y="341052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396248" y="2883082"/>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787985" y="3877187"/>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252314" y="3342839"/>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917882" y="2985590"/>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336981" y="3887385"/>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812048" y="3956892"/>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322385" y="422999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47267" y="326065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8985" y="371532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39720" y="3666647"/>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141709" y="318445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35668" y="2582064"/>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92389" y="422999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290102" y="2621107"/>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252314" y="5125990"/>
            <a:ext cx="670505" cy="369332"/>
          </a:xfrm>
          <a:prstGeom prst="rect">
            <a:avLst/>
          </a:prstGeom>
          <a:noFill/>
        </p:spPr>
        <p:txBody>
          <a:bodyPr wrap="none" rtlCol="0">
            <a:spAutoFit/>
          </a:bodyPr>
          <a:lstStyle/>
          <a:p>
            <a:r>
              <a:rPr lang="en-US" dirty="0"/>
              <a:t>Yeast</a:t>
            </a:r>
          </a:p>
        </p:txBody>
      </p:sp>
      <p:sp>
        <p:nvSpPr>
          <p:cNvPr id="53" name="TextBox 52"/>
          <p:cNvSpPr txBox="1"/>
          <p:nvPr/>
        </p:nvSpPr>
        <p:spPr>
          <a:xfrm>
            <a:off x="1902109" y="3078610"/>
            <a:ext cx="490840" cy="830997"/>
          </a:xfrm>
          <a:prstGeom prst="rect">
            <a:avLst/>
          </a:prstGeom>
          <a:noFill/>
        </p:spPr>
        <p:txBody>
          <a:bodyPr wrap="none" rtlCol="0">
            <a:spAutoFit/>
          </a:bodyPr>
          <a:lstStyle/>
          <a:p>
            <a:r>
              <a:rPr lang="en-US" sz="4800" b="1" dirty="0"/>
              <a:t>+</a:t>
            </a:r>
            <a:endParaRPr lang="en-US" b="1" dirty="0"/>
          </a:p>
        </p:txBody>
      </p:sp>
      <p:sp>
        <p:nvSpPr>
          <p:cNvPr id="54" name="TextBox 53"/>
          <p:cNvSpPr txBox="1"/>
          <p:nvPr/>
        </p:nvSpPr>
        <p:spPr>
          <a:xfrm>
            <a:off x="213052" y="5128043"/>
            <a:ext cx="1778051" cy="646331"/>
          </a:xfrm>
          <a:prstGeom prst="rect">
            <a:avLst/>
          </a:prstGeom>
          <a:noFill/>
        </p:spPr>
        <p:txBody>
          <a:bodyPr wrap="none" rtlCol="0">
            <a:spAutoFit/>
          </a:bodyPr>
          <a:lstStyle/>
          <a:p>
            <a:r>
              <a:rPr lang="en-US" dirty="0"/>
              <a:t>Plasmid System</a:t>
            </a:r>
          </a:p>
          <a:p>
            <a:pPr algn="ctr"/>
            <a:r>
              <a:rPr lang="en-US" dirty="0"/>
              <a:t>(Circular DNA)</a:t>
            </a:r>
          </a:p>
        </p:txBody>
      </p:sp>
    </p:spTree>
    <p:extLst>
      <p:ext uri="{BB962C8B-B14F-4D97-AF65-F5344CB8AC3E}">
        <p14:creationId xmlns:p14="http://schemas.microsoft.com/office/powerpoint/2010/main" val="346829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27769" y="2616737"/>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98588" y="3267587"/>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37448" y="341052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396248" y="2883082"/>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87985" y="3877187"/>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52314" y="3342839"/>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17882" y="2985590"/>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36981" y="3887385"/>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12048" y="3956892"/>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322385" y="422999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7267" y="326065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08985" y="371532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39720" y="3666647"/>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41709" y="318445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35668" y="2582064"/>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2389" y="4229998"/>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90102" y="2621107"/>
            <a:ext cx="405063" cy="388558"/>
          </a:xfrm>
          <a:prstGeom prst="ellipse">
            <a:avLst/>
          </a:prstGeom>
          <a:noFill/>
          <a:ln w="1270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822839" y="253360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693658" y="318445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632518" y="3327399"/>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91318" y="2799953"/>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83055" y="379405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047384" y="3259710"/>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712952" y="2902461"/>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32051" y="3804256"/>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607118" y="3873763"/>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933842" y="3114333"/>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26875" y="3430360"/>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717855" y="353345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26875" y="3968487"/>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845035" y="3947633"/>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921104" y="3301589"/>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02779" y="291332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054402" y="2604021"/>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846902" y="3053748"/>
            <a:ext cx="490840" cy="830997"/>
          </a:xfrm>
          <a:prstGeom prst="rect">
            <a:avLst/>
          </a:prstGeom>
          <a:noFill/>
        </p:spPr>
        <p:txBody>
          <a:bodyPr wrap="none" rtlCol="0">
            <a:spAutoFit/>
          </a:bodyPr>
          <a:lstStyle/>
          <a:p>
            <a:r>
              <a:rPr lang="en-US" sz="4800" b="1" dirty="0"/>
              <a:t>=</a:t>
            </a:r>
            <a:endParaRPr lang="en-US" b="1" dirty="0"/>
          </a:p>
        </p:txBody>
      </p:sp>
      <p:sp>
        <p:nvSpPr>
          <p:cNvPr id="43" name="TextBox 42"/>
          <p:cNvSpPr txBox="1"/>
          <p:nvPr/>
        </p:nvSpPr>
        <p:spPr>
          <a:xfrm>
            <a:off x="3252314" y="5125990"/>
            <a:ext cx="670505" cy="369332"/>
          </a:xfrm>
          <a:prstGeom prst="rect">
            <a:avLst/>
          </a:prstGeom>
          <a:noFill/>
        </p:spPr>
        <p:txBody>
          <a:bodyPr wrap="none" rtlCol="0">
            <a:spAutoFit/>
          </a:bodyPr>
          <a:lstStyle/>
          <a:p>
            <a:r>
              <a:rPr lang="en-US" dirty="0"/>
              <a:t>Yeast</a:t>
            </a:r>
          </a:p>
        </p:txBody>
      </p:sp>
      <p:sp>
        <p:nvSpPr>
          <p:cNvPr id="44" name="TextBox 43"/>
          <p:cNvSpPr txBox="1"/>
          <p:nvPr/>
        </p:nvSpPr>
        <p:spPr>
          <a:xfrm>
            <a:off x="5667571" y="5119976"/>
            <a:ext cx="1622688" cy="369332"/>
          </a:xfrm>
          <a:prstGeom prst="rect">
            <a:avLst/>
          </a:prstGeom>
          <a:noFill/>
        </p:spPr>
        <p:txBody>
          <a:bodyPr wrap="none" rtlCol="0">
            <a:spAutoFit/>
          </a:bodyPr>
          <a:lstStyle/>
          <a:p>
            <a:r>
              <a:rPr lang="en-US" dirty="0"/>
              <a:t>Yeast + Plasmid</a:t>
            </a:r>
          </a:p>
        </p:txBody>
      </p:sp>
      <p:sp>
        <p:nvSpPr>
          <p:cNvPr id="83" name="TextBox 82"/>
          <p:cNvSpPr txBox="1"/>
          <p:nvPr/>
        </p:nvSpPr>
        <p:spPr>
          <a:xfrm>
            <a:off x="1902109" y="3078610"/>
            <a:ext cx="490840" cy="830997"/>
          </a:xfrm>
          <a:prstGeom prst="rect">
            <a:avLst/>
          </a:prstGeom>
          <a:noFill/>
        </p:spPr>
        <p:txBody>
          <a:bodyPr wrap="none" rtlCol="0">
            <a:spAutoFit/>
          </a:bodyPr>
          <a:lstStyle/>
          <a:p>
            <a:r>
              <a:rPr lang="en-US" sz="4800" b="1" dirty="0"/>
              <a:t>+</a:t>
            </a:r>
            <a:endParaRPr lang="en-US" b="1" dirty="0"/>
          </a:p>
        </p:txBody>
      </p:sp>
      <p:sp>
        <p:nvSpPr>
          <p:cNvPr id="46" name="TextBox 45"/>
          <p:cNvSpPr txBox="1"/>
          <p:nvPr/>
        </p:nvSpPr>
        <p:spPr>
          <a:xfrm>
            <a:off x="213052" y="5128043"/>
            <a:ext cx="1778051" cy="646331"/>
          </a:xfrm>
          <a:prstGeom prst="rect">
            <a:avLst/>
          </a:prstGeom>
          <a:noFill/>
        </p:spPr>
        <p:txBody>
          <a:bodyPr wrap="none" rtlCol="0">
            <a:spAutoFit/>
          </a:bodyPr>
          <a:lstStyle/>
          <a:p>
            <a:r>
              <a:rPr lang="en-US" dirty="0"/>
              <a:t>Plasmid System</a:t>
            </a:r>
          </a:p>
          <a:p>
            <a:pPr algn="ctr"/>
            <a:r>
              <a:rPr lang="en-US" dirty="0"/>
              <a:t>(</a:t>
            </a:r>
            <a:r>
              <a:rPr lang="en-US" dirty="0"/>
              <a:t>Circular </a:t>
            </a:r>
            <a:r>
              <a:rPr lang="en-US" dirty="0"/>
              <a:t>DNA)</a:t>
            </a:r>
          </a:p>
        </p:txBody>
      </p:sp>
      <p:sp>
        <p:nvSpPr>
          <p:cNvPr id="47" name="Title 1"/>
          <p:cNvSpPr txBox="1">
            <a:spLocks/>
          </p:cNvSpPr>
          <p:nvPr/>
        </p:nvSpPr>
        <p:spPr>
          <a:xfrm>
            <a:off x="838200" y="301625"/>
            <a:ext cx="10515600"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Arial" panose="020B0604020202020204" pitchFamily="34" charset="0"/>
                <a:cs typeface="Arial" panose="020B0604020202020204" pitchFamily="34" charset="0"/>
              </a:rPr>
              <a:t>Inducible Genome Modification System:</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Application for Space Exploration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31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iamond 44"/>
          <p:cNvSpPr/>
          <p:nvPr/>
        </p:nvSpPr>
        <p:spPr>
          <a:xfrm>
            <a:off x="5917798" y="1447062"/>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Diamond 45"/>
          <p:cNvSpPr/>
          <p:nvPr/>
        </p:nvSpPr>
        <p:spPr>
          <a:xfrm>
            <a:off x="6346284" y="1600626"/>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Diamond 46"/>
          <p:cNvSpPr/>
          <p:nvPr/>
        </p:nvSpPr>
        <p:spPr>
          <a:xfrm>
            <a:off x="6628475" y="2078828"/>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Diamond 47"/>
          <p:cNvSpPr/>
          <p:nvPr/>
        </p:nvSpPr>
        <p:spPr>
          <a:xfrm>
            <a:off x="5877629" y="1989183"/>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Diamond 48"/>
          <p:cNvSpPr/>
          <p:nvPr/>
        </p:nvSpPr>
        <p:spPr>
          <a:xfrm>
            <a:off x="6895175" y="1623525"/>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7224516" y="2008563"/>
            <a:ext cx="990977" cy="369332"/>
          </a:xfrm>
          <a:prstGeom prst="rect">
            <a:avLst/>
          </a:prstGeom>
          <a:noFill/>
        </p:spPr>
        <p:txBody>
          <a:bodyPr wrap="none" rtlCol="0">
            <a:spAutoFit/>
          </a:bodyPr>
          <a:lstStyle/>
          <a:p>
            <a:r>
              <a:rPr lang="en-US" dirty="0"/>
              <a:t>Stimulus</a:t>
            </a:r>
          </a:p>
        </p:txBody>
      </p:sp>
      <p:sp>
        <p:nvSpPr>
          <p:cNvPr id="52" name="Arrow: Left 51"/>
          <p:cNvSpPr/>
          <p:nvPr/>
        </p:nvSpPr>
        <p:spPr>
          <a:xfrm rot="8316492">
            <a:off x="4361941" y="4942105"/>
            <a:ext cx="1041400" cy="57404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500714" y="5788740"/>
            <a:ext cx="1930080" cy="646331"/>
          </a:xfrm>
          <a:prstGeom prst="rect">
            <a:avLst/>
          </a:prstGeom>
          <a:noFill/>
        </p:spPr>
        <p:txBody>
          <a:bodyPr wrap="none" rtlCol="0">
            <a:spAutoFit/>
          </a:bodyPr>
          <a:lstStyle/>
          <a:p>
            <a:pPr algn="ctr"/>
            <a:r>
              <a:rPr lang="en-US" dirty="0"/>
              <a:t>Selective Pressure </a:t>
            </a:r>
          </a:p>
          <a:p>
            <a:pPr algn="ctr"/>
            <a:r>
              <a:rPr lang="en-US" dirty="0"/>
              <a:t>Applied</a:t>
            </a:r>
          </a:p>
        </p:txBody>
      </p:sp>
      <p:sp>
        <p:nvSpPr>
          <p:cNvPr id="41" name="Title 1"/>
          <p:cNvSpPr txBox="1">
            <a:spLocks/>
          </p:cNvSpPr>
          <p:nvPr/>
        </p:nvSpPr>
        <p:spPr>
          <a:xfrm>
            <a:off x="838200" y="301625"/>
            <a:ext cx="10515600"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Arial" panose="020B0604020202020204" pitchFamily="34" charset="0"/>
                <a:cs typeface="Arial" panose="020B0604020202020204" pitchFamily="34" charset="0"/>
              </a:rPr>
              <a:t>Inducible Genome Modification System:</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Application for Space Exploration</a:t>
            </a:r>
            <a:endParaRPr lang="en-US" dirty="0">
              <a:latin typeface="Arial" panose="020B0604020202020204" pitchFamily="34" charset="0"/>
              <a:cs typeface="Arial" panose="020B0604020202020204" pitchFamily="34" charset="0"/>
            </a:endParaRPr>
          </a:p>
        </p:txBody>
      </p:sp>
      <p:sp>
        <p:nvSpPr>
          <p:cNvPr id="70" name="Oval 69"/>
          <p:cNvSpPr/>
          <p:nvPr/>
        </p:nvSpPr>
        <p:spPr>
          <a:xfrm>
            <a:off x="5822839" y="253360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693658" y="318445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632518" y="3327399"/>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191318" y="2799953"/>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583055" y="379405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047384" y="3259710"/>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712952" y="2902461"/>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132051" y="3804256"/>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933842" y="3114333"/>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326875" y="3430360"/>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717855" y="353345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326875" y="3968487"/>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6845035" y="3947633"/>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921104" y="3301589"/>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402779" y="291332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6054402" y="2604021"/>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5667571" y="5119976"/>
            <a:ext cx="1622688" cy="369332"/>
          </a:xfrm>
          <a:prstGeom prst="rect">
            <a:avLst/>
          </a:prstGeom>
          <a:noFill/>
        </p:spPr>
        <p:txBody>
          <a:bodyPr wrap="none" rtlCol="0">
            <a:spAutoFit/>
          </a:bodyPr>
          <a:lstStyle/>
          <a:p>
            <a:r>
              <a:rPr lang="en-US" dirty="0"/>
              <a:t>Yeast + Plasmid</a:t>
            </a:r>
          </a:p>
        </p:txBody>
      </p:sp>
    </p:spTree>
    <p:extLst>
      <p:ext uri="{BB962C8B-B14F-4D97-AF65-F5344CB8AC3E}">
        <p14:creationId xmlns:p14="http://schemas.microsoft.com/office/powerpoint/2010/main" val="113388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p:cNvSpPr/>
          <p:nvPr/>
        </p:nvSpPr>
        <p:spPr>
          <a:xfrm>
            <a:off x="8767370" y="229458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9638189" y="294543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8577049" y="308837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9135849" y="2560928"/>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9527586" y="355503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8991915" y="3020685"/>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8657483" y="2663436"/>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9076582" y="356523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8878373" y="2875308"/>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9271406" y="3191335"/>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8662386" y="3294433"/>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9271406" y="3729462"/>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9789566" y="3708608"/>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a:off x="9865635" y="3062564"/>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9347310" y="2674303"/>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8998933" y="2364996"/>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Arrow: Right 68"/>
          <p:cNvSpPr/>
          <p:nvPr/>
        </p:nvSpPr>
        <p:spPr>
          <a:xfrm>
            <a:off x="7590857" y="3088374"/>
            <a:ext cx="712269" cy="41108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0" name="TextBox 69"/>
          <p:cNvSpPr txBox="1"/>
          <p:nvPr/>
        </p:nvSpPr>
        <p:spPr>
          <a:xfrm>
            <a:off x="7269526" y="3454575"/>
            <a:ext cx="1218347" cy="646331"/>
          </a:xfrm>
          <a:prstGeom prst="rect">
            <a:avLst/>
          </a:prstGeom>
          <a:noFill/>
        </p:spPr>
        <p:txBody>
          <a:bodyPr wrap="none" rtlCol="0">
            <a:spAutoFit/>
          </a:bodyPr>
          <a:lstStyle/>
          <a:p>
            <a:pPr algn="ctr"/>
            <a:r>
              <a:rPr lang="en-US" dirty="0"/>
              <a:t>Genome</a:t>
            </a:r>
          </a:p>
          <a:p>
            <a:pPr algn="ctr"/>
            <a:r>
              <a:rPr lang="en-US" dirty="0"/>
              <a:t>Integration</a:t>
            </a:r>
          </a:p>
        </p:txBody>
      </p:sp>
      <p:sp>
        <p:nvSpPr>
          <p:cNvPr id="71" name="TextBox 70"/>
          <p:cNvSpPr txBox="1"/>
          <p:nvPr/>
        </p:nvSpPr>
        <p:spPr>
          <a:xfrm>
            <a:off x="7828723" y="4359022"/>
            <a:ext cx="3037178" cy="646331"/>
          </a:xfrm>
          <a:prstGeom prst="rect">
            <a:avLst/>
          </a:prstGeom>
          <a:noFill/>
        </p:spPr>
        <p:txBody>
          <a:bodyPr wrap="none" rtlCol="0">
            <a:spAutoFit/>
          </a:bodyPr>
          <a:lstStyle/>
          <a:p>
            <a:pPr algn="ctr"/>
            <a:r>
              <a:rPr lang="en-US" dirty="0"/>
              <a:t>Yeast + Plasmid +</a:t>
            </a:r>
          </a:p>
          <a:p>
            <a:pPr algn="ctr"/>
            <a:r>
              <a:rPr lang="en-US" dirty="0"/>
              <a:t>Integration of Gene of Interest</a:t>
            </a:r>
          </a:p>
        </p:txBody>
      </p:sp>
      <p:sp>
        <p:nvSpPr>
          <p:cNvPr id="81" name="Title 1"/>
          <p:cNvSpPr txBox="1">
            <a:spLocks/>
          </p:cNvSpPr>
          <p:nvPr/>
        </p:nvSpPr>
        <p:spPr>
          <a:xfrm>
            <a:off x="838200" y="301625"/>
            <a:ext cx="10515600"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panose="020B0604020202020204" pitchFamily="34" charset="0"/>
                <a:cs typeface="Arial" panose="020B0604020202020204" pitchFamily="34" charset="0"/>
              </a:rPr>
              <a:t>Inducible Genome Modification System: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Application for Space Exploration</a:t>
            </a:r>
          </a:p>
        </p:txBody>
      </p:sp>
      <p:sp>
        <p:nvSpPr>
          <p:cNvPr id="82" name="Diamond 81"/>
          <p:cNvSpPr/>
          <p:nvPr/>
        </p:nvSpPr>
        <p:spPr>
          <a:xfrm>
            <a:off x="5917798" y="1447062"/>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Diamond 82"/>
          <p:cNvSpPr/>
          <p:nvPr/>
        </p:nvSpPr>
        <p:spPr>
          <a:xfrm>
            <a:off x="6346284" y="1600626"/>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Diamond 83"/>
          <p:cNvSpPr/>
          <p:nvPr/>
        </p:nvSpPr>
        <p:spPr>
          <a:xfrm>
            <a:off x="6628475" y="2078828"/>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Diamond 84"/>
          <p:cNvSpPr/>
          <p:nvPr/>
        </p:nvSpPr>
        <p:spPr>
          <a:xfrm>
            <a:off x="5877629" y="1989183"/>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Diamond 85"/>
          <p:cNvSpPr/>
          <p:nvPr/>
        </p:nvSpPr>
        <p:spPr>
          <a:xfrm>
            <a:off x="6895175" y="1623525"/>
            <a:ext cx="499533" cy="442762"/>
          </a:xfrm>
          <a:prstGeom prst="diamond">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p:cNvSpPr txBox="1"/>
          <p:nvPr/>
        </p:nvSpPr>
        <p:spPr>
          <a:xfrm>
            <a:off x="7224516" y="2008563"/>
            <a:ext cx="990977" cy="369332"/>
          </a:xfrm>
          <a:prstGeom prst="rect">
            <a:avLst/>
          </a:prstGeom>
          <a:noFill/>
        </p:spPr>
        <p:txBody>
          <a:bodyPr wrap="none" rtlCol="0">
            <a:spAutoFit/>
          </a:bodyPr>
          <a:lstStyle/>
          <a:p>
            <a:r>
              <a:rPr lang="en-US" dirty="0"/>
              <a:t>Stimulus</a:t>
            </a:r>
          </a:p>
        </p:txBody>
      </p:sp>
      <p:sp>
        <p:nvSpPr>
          <p:cNvPr id="88" name="Arrow: Left 87"/>
          <p:cNvSpPr/>
          <p:nvPr/>
        </p:nvSpPr>
        <p:spPr>
          <a:xfrm rot="8316492">
            <a:off x="4361941" y="4942105"/>
            <a:ext cx="1041400" cy="57404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500714" y="5788740"/>
            <a:ext cx="1930080" cy="646331"/>
          </a:xfrm>
          <a:prstGeom prst="rect">
            <a:avLst/>
          </a:prstGeom>
          <a:noFill/>
        </p:spPr>
        <p:txBody>
          <a:bodyPr wrap="none" rtlCol="0">
            <a:spAutoFit/>
          </a:bodyPr>
          <a:lstStyle/>
          <a:p>
            <a:pPr algn="ctr"/>
            <a:r>
              <a:rPr lang="en-US" dirty="0"/>
              <a:t>Selective Pressure </a:t>
            </a:r>
          </a:p>
          <a:p>
            <a:pPr algn="ctr"/>
            <a:r>
              <a:rPr lang="en-US" dirty="0"/>
              <a:t>Applied</a:t>
            </a:r>
          </a:p>
        </p:txBody>
      </p:sp>
      <p:sp>
        <p:nvSpPr>
          <p:cNvPr id="90" name="Oval 89"/>
          <p:cNvSpPr/>
          <p:nvPr/>
        </p:nvSpPr>
        <p:spPr>
          <a:xfrm>
            <a:off x="5822839" y="253360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693658" y="318445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632518" y="3327399"/>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191318" y="2799953"/>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83055" y="3794058"/>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6047384" y="3259710"/>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712952" y="2902461"/>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132051" y="3804256"/>
            <a:ext cx="635000" cy="609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933842" y="3114333"/>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326875" y="3430360"/>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717855" y="353345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326875" y="3968487"/>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845035" y="3947633"/>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921104" y="3301589"/>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6402779" y="2913328"/>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054402" y="2604021"/>
            <a:ext cx="248523" cy="270798"/>
          </a:xfrm>
          <a:prstGeom prst="ellipse">
            <a:avLst/>
          </a:prstGeom>
          <a:solidFill>
            <a:schemeClr val="accent4">
              <a:lumMod val="60000"/>
              <a:lumOff val="40000"/>
            </a:schemeClr>
          </a:solid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5667571" y="5119976"/>
            <a:ext cx="1622688" cy="369332"/>
          </a:xfrm>
          <a:prstGeom prst="rect">
            <a:avLst/>
          </a:prstGeom>
          <a:noFill/>
        </p:spPr>
        <p:txBody>
          <a:bodyPr wrap="none" rtlCol="0">
            <a:spAutoFit/>
          </a:bodyPr>
          <a:lstStyle/>
          <a:p>
            <a:r>
              <a:rPr lang="en-US" dirty="0"/>
              <a:t>Yeast + Plasmid</a:t>
            </a:r>
          </a:p>
        </p:txBody>
      </p:sp>
    </p:spTree>
    <p:extLst>
      <p:ext uri="{BB962C8B-B14F-4D97-AF65-F5344CB8AC3E}">
        <p14:creationId xmlns:p14="http://schemas.microsoft.com/office/powerpoint/2010/main" val="129315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p:cNvSpPr/>
          <p:nvPr/>
        </p:nvSpPr>
        <p:spPr>
          <a:xfrm>
            <a:off x="8767370" y="215115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9638189" y="280200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8577049" y="2944942"/>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9135849" y="2417496"/>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9527586" y="341160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8991915" y="287725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8657483" y="252000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9076582" y="3421799"/>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8551649" y="3491306"/>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8735645" y="3738733"/>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9347310" y="2530871"/>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p:cNvSpPr txBox="1"/>
          <p:nvPr/>
        </p:nvSpPr>
        <p:spPr>
          <a:xfrm>
            <a:off x="6676503" y="3454575"/>
            <a:ext cx="1820306" cy="646331"/>
          </a:xfrm>
          <a:prstGeom prst="rect">
            <a:avLst/>
          </a:prstGeom>
          <a:noFill/>
        </p:spPr>
        <p:txBody>
          <a:bodyPr wrap="none" rtlCol="0">
            <a:spAutoFit/>
          </a:bodyPr>
          <a:lstStyle/>
          <a:p>
            <a:pPr algn="ctr"/>
            <a:r>
              <a:rPr lang="en-US" dirty="0"/>
              <a:t>Stable Expression</a:t>
            </a:r>
          </a:p>
          <a:p>
            <a:pPr algn="ctr"/>
            <a:r>
              <a:rPr lang="en-US" dirty="0"/>
              <a:t>From Genome</a:t>
            </a:r>
          </a:p>
        </p:txBody>
      </p:sp>
      <p:sp>
        <p:nvSpPr>
          <p:cNvPr id="72" name="Oval 71"/>
          <p:cNvSpPr/>
          <p:nvPr/>
        </p:nvSpPr>
        <p:spPr>
          <a:xfrm>
            <a:off x="9986308" y="1908658"/>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9299036" y="4717939"/>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8641732" y="4860880"/>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9200532" y="433343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9592269" y="5327539"/>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9802184" y="407021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8620881" y="4083747"/>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9141265" y="5337737"/>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9411993" y="4446809"/>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10560030" y="228605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p:nvPr/>
        </p:nvSpPr>
        <p:spPr>
          <a:xfrm>
            <a:off x="9925030" y="2416505"/>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10369709" y="3079842"/>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10928509" y="2552396"/>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11320246" y="354650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10784575" y="301215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10450143" y="265490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10498752" y="463823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10281036" y="372692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10528305" y="3873633"/>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10093320" y="65263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10302154" y="130214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9241014" y="1445085"/>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9799814" y="917639"/>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10191551" y="191174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9889319" y="4525687"/>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9713770" y="1477599"/>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11061770" y="1756826"/>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9215614" y="1991449"/>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9399610" y="2238876"/>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10011275" y="1031014"/>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11139970" y="2665771"/>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10522109" y="4781642"/>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11080909" y="4254196"/>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11472646" y="524830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10936975" y="471395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10602543" y="435670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10433436" y="542872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10680705" y="5575433"/>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11292370" y="4367571"/>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10674509" y="616042"/>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11233309" y="88596"/>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11625046" y="108270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p:cNvSpPr/>
          <p:nvPr/>
        </p:nvSpPr>
        <p:spPr>
          <a:xfrm>
            <a:off x="11089375" y="54835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10754943" y="191104"/>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10585836" y="126312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10833105" y="1409833"/>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p:cNvSpPr/>
          <p:nvPr/>
        </p:nvSpPr>
        <p:spPr>
          <a:xfrm>
            <a:off x="11444770" y="201971"/>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p:nvPr/>
        </p:nvSpPr>
        <p:spPr>
          <a:xfrm>
            <a:off x="11030109" y="5181296"/>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11421846" y="617540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p:nvPr/>
        </p:nvSpPr>
        <p:spPr>
          <a:xfrm>
            <a:off x="10886175" y="564105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a:off x="11241570" y="5294671"/>
            <a:ext cx="248523" cy="270798"/>
          </a:xfrm>
          <a:prstGeom prst="ellipse">
            <a:avLst/>
          </a:prstGeom>
          <a:solidFill>
            <a:schemeClr val="accent2"/>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9595009" y="5950042"/>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p:cNvSpPr/>
          <p:nvPr/>
        </p:nvSpPr>
        <p:spPr>
          <a:xfrm>
            <a:off x="10545546" y="6416701"/>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p:cNvSpPr/>
          <p:nvPr/>
        </p:nvSpPr>
        <p:spPr>
          <a:xfrm>
            <a:off x="10009875" y="5882353"/>
            <a:ext cx="635000" cy="6096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itle 1"/>
          <p:cNvSpPr txBox="1">
            <a:spLocks/>
          </p:cNvSpPr>
          <p:nvPr/>
        </p:nvSpPr>
        <p:spPr>
          <a:xfrm>
            <a:off x="838200" y="301625"/>
            <a:ext cx="10515600"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Arial" panose="020B0604020202020204" pitchFamily="34" charset="0"/>
                <a:cs typeface="Arial" panose="020B0604020202020204" pitchFamily="34" charset="0"/>
              </a:rPr>
              <a:t>Inducible Genome Modification System:</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Application for Space Exploration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4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091" y="120500"/>
            <a:ext cx="8596668" cy="1320800"/>
          </a:xfrm>
        </p:spPr>
        <p:txBody>
          <a:bodyPr>
            <a:normAutofit fontScale="90000"/>
          </a:bodyPr>
          <a:lstStyle/>
          <a:p>
            <a:r>
              <a:rPr lang="en-US" dirty="0"/>
              <a:t>Control Genome Modification through</a:t>
            </a:r>
            <a:br>
              <a:rPr lang="en-US" dirty="0"/>
            </a:br>
            <a:r>
              <a:rPr lang="en-US" dirty="0"/>
              <a:t>Intracellular Editing Template Production</a:t>
            </a: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b="36768"/>
          <a:stretch/>
        </p:blipFill>
        <p:spPr>
          <a:xfrm>
            <a:off x="2248227" y="1184413"/>
            <a:ext cx="5276532" cy="1876765"/>
          </a:xfr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101"/>
          <a:stretch/>
        </p:blipFill>
        <p:spPr>
          <a:xfrm>
            <a:off x="2117768" y="3029637"/>
            <a:ext cx="5537450" cy="2831336"/>
          </a:xfrm>
          <a:prstGeom prst="rect">
            <a:avLst/>
          </a:prstGeom>
        </p:spPr>
      </p:pic>
      <p:pic>
        <p:nvPicPr>
          <p:cNvPr id="11" name="Content Placeholder 7"/>
          <p:cNvPicPr>
            <a:picLocks noChangeAspect="1"/>
          </p:cNvPicPr>
          <p:nvPr/>
        </p:nvPicPr>
        <p:blipFill rotWithShape="1">
          <a:blip r:embed="rId2">
            <a:extLst>
              <a:ext uri="{28A0092B-C50C-407E-A947-70E740481C1C}">
                <a14:useLocalDpi xmlns:a14="http://schemas.microsoft.com/office/drawing/2010/main" val="0"/>
              </a:ext>
            </a:extLst>
          </a:blip>
          <a:srcRect t="62028"/>
          <a:stretch/>
        </p:blipFill>
        <p:spPr>
          <a:xfrm>
            <a:off x="2194373" y="5763318"/>
            <a:ext cx="5384241" cy="1150034"/>
          </a:xfrm>
          <a:prstGeom prst="rect">
            <a:avLst/>
          </a:prstGeom>
        </p:spPr>
      </p:pic>
      <p:sp>
        <p:nvSpPr>
          <p:cNvPr id="12" name="Oval 11"/>
          <p:cNvSpPr/>
          <p:nvPr/>
        </p:nvSpPr>
        <p:spPr>
          <a:xfrm>
            <a:off x="3071258" y="2946553"/>
            <a:ext cx="3514381" cy="1608463"/>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1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1045</TotalTime>
  <Words>1295</Words>
  <Application>Microsoft Office PowerPoint</Application>
  <PresentationFormat>Widescreen</PresentationFormat>
  <Paragraphs>212</Paragraphs>
  <Slides>27</Slides>
  <Notes>9</Notes>
  <HiddenSlides>13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Trebuchet MS</vt:lpstr>
      <vt:lpstr>Wingdings 3</vt:lpstr>
      <vt:lpstr>Facet</vt:lpstr>
      <vt:lpstr>Inducible Genome Modification Utilizing Ty1 Retrotransposons</vt:lpstr>
      <vt:lpstr>What is Synthetic Biology?</vt:lpstr>
      <vt:lpstr>Need for Inducible, Efficient Genome Modification (Space and Industrial)</vt:lpstr>
      <vt:lpstr>Inducible Genome Modification System: Application for Space Exploration</vt:lpstr>
      <vt:lpstr>PowerPoint Presentation</vt:lpstr>
      <vt:lpstr>PowerPoint Presentation</vt:lpstr>
      <vt:lpstr>PowerPoint Presentation</vt:lpstr>
      <vt:lpstr>PowerPoint Presentation</vt:lpstr>
      <vt:lpstr>Control Genome Modification through Intracellular Editing Template Production</vt:lpstr>
      <vt:lpstr>Transposons and Retrotransposons</vt:lpstr>
      <vt:lpstr>Ty1 Donor/Helper System Construction</vt:lpstr>
      <vt:lpstr>Artificial Intron  Splices from Leu2</vt:lpstr>
      <vt:lpstr>Future Directions and Conclusions</vt:lpstr>
      <vt:lpstr>Acknowledgements</vt:lpstr>
      <vt:lpstr>References</vt:lpstr>
      <vt:lpstr>Medical Application Goal</vt:lpstr>
      <vt:lpstr>Medical Application Goal</vt:lpstr>
      <vt:lpstr>Need for Inducible, Efficient Genome Modification (Medical)</vt:lpstr>
      <vt:lpstr>SCRIBE</vt:lpstr>
      <vt:lpstr>Ty1 Retrotransposon</vt:lpstr>
      <vt:lpstr>Designed Donor Plasmid Activity</vt:lpstr>
      <vt:lpstr>Designed Donor Plasmid Activity</vt:lpstr>
      <vt:lpstr>Designed Helper Plasmid</vt:lpstr>
      <vt:lpstr>Expected Non-Induced Control Activity</vt:lpstr>
      <vt:lpstr>Expected Induced Activity</vt:lpstr>
      <vt:lpstr>Expected Continued Induction Activity</vt:lpstr>
      <vt:lpstr>Expected Continued Induction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Inducible Genome Modification Utilizing Ty1 Retrotransposons</dc:title>
  <dc:creator>Brandon Dorr</dc:creator>
  <cp:lastModifiedBy>Brandon Dorr</cp:lastModifiedBy>
  <cp:revision>90</cp:revision>
  <dcterms:created xsi:type="dcterms:W3CDTF">2017-04-06T03:04:04Z</dcterms:created>
  <dcterms:modified xsi:type="dcterms:W3CDTF">2017-04-08T00:11:39Z</dcterms:modified>
</cp:coreProperties>
</file>